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GVLOGS/IBM-DataScience-SpaceX-Capstone/blob/main/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VLOGS/IBM-DataScience-SpaceX-Capstone/blob/main/Data%20Wrangling.ipyn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VLOGS/IBM-DataScience-SpaceX-Capstone/blob/main/EDA%20SQL.ipyn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VLOGS/IBM-DataScience-SpaceX-Capstone/blob/main/launch_site_locations.ipyn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dgsenpai.pythonanywhere.com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GVLOGS/IBM-DataScience-SpaceX-Capstone/tree/main/WebDataDashboar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VLOGS/IBM-DataScience-SpaceX-Capstone/blob/main/machine-learning-prediction-spacex.ipyn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1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VLOGS/pythonsqlserverclas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gsenpai.pythonanywher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s://github.com/ADGVLOGS/IBM-DataScience-SpaceX-Capstone/blob/main/spacex-data-collection-api.ipynb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s://github.com/ADGVLOGS/IBM-DataScience-SpaceX-Capstone/blob/main/spacex-data-collection-api.ipynb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880360" y="3648455"/>
              <a:ext cx="6431280" cy="0"/>
            </a:xfrm>
            <a:custGeom>
              <a:avLst/>
              <a:gdLst/>
              <a:ahLst/>
              <a:cxnLst/>
              <a:rect l="l" t="t" r="r" b="b"/>
              <a:pathLst>
                <a:path w="6431280">
                  <a:moveTo>
                    <a:pt x="0" y="0"/>
                  </a:moveTo>
                  <a:lnTo>
                    <a:pt x="6431280" y="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1563"/>
              <a:ext cx="2296667" cy="143560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3768855"/>
            <a:ext cx="12192000" cy="1304203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IBM </a:t>
            </a:r>
            <a:r>
              <a:rPr sz="4400" b="1" spc="-30" dirty="0">
                <a:solidFill>
                  <a:srgbClr val="F1F1F1"/>
                </a:solidFill>
                <a:latin typeface="Calibri"/>
                <a:cs typeface="Calibri"/>
              </a:rPr>
              <a:t>Data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 Science</a:t>
            </a:r>
            <a:r>
              <a:rPr sz="4400" b="1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400" b="1" spc="-20" dirty="0">
                <a:solidFill>
                  <a:srgbClr val="F1F1F1"/>
                </a:solidFill>
                <a:latin typeface="Calibri"/>
                <a:cs typeface="Calibri"/>
              </a:rPr>
              <a:t>Capstone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F1F1F1"/>
                </a:solidFill>
                <a:latin typeface="Calibri"/>
                <a:cs typeface="Calibri"/>
              </a:rPr>
              <a:t>Project</a:t>
            </a:r>
            <a:r>
              <a:rPr sz="4400" b="1" spc="-6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– </a:t>
            </a:r>
            <a:r>
              <a:rPr sz="4400" b="1" spc="-5" dirty="0">
                <a:solidFill>
                  <a:srgbClr val="F1F1F1"/>
                </a:solidFill>
                <a:latin typeface="Calibri"/>
                <a:cs typeface="Calibri"/>
              </a:rPr>
              <a:t>Space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 X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211823"/>
            <a:ext cx="12192000" cy="646430"/>
          </a:xfrm>
          <a:custGeom>
            <a:avLst/>
            <a:gdLst/>
            <a:ahLst/>
            <a:cxnLst/>
            <a:rect l="l" t="t" r="r" b="b"/>
            <a:pathLst>
              <a:path w="12192000" h="646429">
                <a:moveTo>
                  <a:pt x="12192000" y="0"/>
                </a:moveTo>
                <a:lnTo>
                  <a:pt x="0" y="0"/>
                </a:lnTo>
                <a:lnTo>
                  <a:pt x="0" y="646175"/>
                </a:lnTo>
                <a:lnTo>
                  <a:pt x="12192000" y="646175"/>
                </a:lnTo>
                <a:lnTo>
                  <a:pt x="121920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6211823"/>
            <a:ext cx="12192000" cy="30841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245"/>
              </a:spcBef>
            </a:pPr>
            <a:r>
              <a:rPr lang="en-US" sz="1800" b="1" dirty="0" smtClean="0">
                <a:solidFill>
                  <a:srgbClr val="F1F1F1"/>
                </a:solidFill>
                <a:latin typeface="Calibri"/>
                <a:cs typeface="Calibri"/>
              </a:rPr>
              <a:t>LOKA AKASH REDDY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1573" y="6291071"/>
            <a:ext cx="1900427" cy="4861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1" y="575821"/>
            <a:ext cx="309245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wrangling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5"/>
            <a:ext cx="318960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Data</a:t>
            </a:r>
            <a:r>
              <a:rPr sz="4000" spc="-70" dirty="0"/>
              <a:t> </a:t>
            </a:r>
            <a:r>
              <a:rPr sz="4000" spc="-25" dirty="0"/>
              <a:t>Wrangling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435663" y="1394931"/>
            <a:ext cx="6611620" cy="2074286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Introduction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set, there are </a:t>
            </a:r>
            <a:r>
              <a:rPr sz="1200" spc="-10" dirty="0">
                <a:latin typeface="Calibri"/>
                <a:cs typeface="Calibri"/>
              </a:rPr>
              <a:t>several different </a:t>
            </a:r>
            <a:r>
              <a:rPr sz="1200" spc="-5" dirty="0">
                <a:latin typeface="Calibri"/>
                <a:cs typeface="Calibri"/>
              </a:rPr>
              <a:t>cases where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booster </a:t>
            </a:r>
            <a:r>
              <a:rPr sz="1200" dirty="0">
                <a:latin typeface="Calibri"/>
                <a:cs typeface="Calibri"/>
              </a:rPr>
              <a:t>did </a:t>
            </a:r>
            <a:r>
              <a:rPr sz="1200" spc="-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land </a:t>
            </a:r>
            <a:r>
              <a:rPr sz="1200" spc="-10" dirty="0">
                <a:latin typeface="Calibri"/>
                <a:cs typeface="Calibri"/>
              </a:rPr>
              <a:t>successfully. </a:t>
            </a:r>
            <a:r>
              <a:rPr sz="1200" spc="-5" dirty="0">
                <a:latin typeface="Calibri"/>
                <a:cs typeface="Calibri"/>
              </a:rPr>
              <a:t>Sometimes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 </a:t>
            </a:r>
            <a:r>
              <a:rPr sz="1200" spc="-10" dirty="0">
                <a:latin typeface="Calibri"/>
                <a:cs typeface="Calibri"/>
              </a:rPr>
              <a:t>was attempted </a:t>
            </a:r>
            <a:r>
              <a:rPr sz="1200" dirty="0">
                <a:latin typeface="Calibri"/>
                <a:cs typeface="Calibri"/>
              </a:rPr>
              <a:t>but </a:t>
            </a:r>
            <a:r>
              <a:rPr sz="1200" spc="-5" dirty="0">
                <a:latin typeface="Calibri"/>
                <a:cs typeface="Calibri"/>
              </a:rPr>
              <a:t>failed </a:t>
            </a:r>
            <a:r>
              <a:rPr sz="1200" dirty="0">
                <a:latin typeface="Calibri"/>
                <a:cs typeface="Calibri"/>
              </a:rPr>
              <a:t>due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an </a:t>
            </a:r>
            <a:r>
              <a:rPr sz="1200" spc="-5" dirty="0">
                <a:latin typeface="Calibri"/>
                <a:cs typeface="Calibri"/>
              </a:rPr>
              <a:t>accident;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example, </a:t>
            </a:r>
            <a:r>
              <a:rPr sz="1200" spc="-20" dirty="0">
                <a:latin typeface="Calibri"/>
                <a:cs typeface="Calibri"/>
              </a:rPr>
              <a:t>True </a:t>
            </a:r>
            <a:r>
              <a:rPr sz="1200" spc="-5" dirty="0">
                <a:latin typeface="Calibri"/>
                <a:cs typeface="Calibri"/>
              </a:rPr>
              <a:t>Ocean </a:t>
            </a:r>
            <a:r>
              <a:rPr sz="1200" dirty="0">
                <a:latin typeface="Calibri"/>
                <a:cs typeface="Calibri"/>
              </a:rPr>
              <a:t>means the mission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successfully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specific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region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while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False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unsuccessfully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a </a:t>
            </a:r>
            <a:r>
              <a:rPr sz="1200" spc="-5" dirty="0">
                <a:latin typeface="Calibri"/>
                <a:cs typeface="Calibri"/>
              </a:rPr>
              <a:t>specific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region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ocean.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True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RTLS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 </a:t>
            </a:r>
            <a:r>
              <a:rPr sz="1200" spc="-5" dirty="0">
                <a:latin typeface="Calibri"/>
                <a:cs typeface="Calibri"/>
              </a:rPr>
              <a:t> successfully </a:t>
            </a:r>
            <a:r>
              <a:rPr sz="1200" dirty="0">
                <a:latin typeface="Calibri"/>
                <a:cs typeface="Calibri"/>
              </a:rPr>
              <a:t>landed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ground </a:t>
            </a:r>
            <a:r>
              <a:rPr sz="1200" dirty="0">
                <a:latin typeface="Calibri"/>
                <a:cs typeface="Calibri"/>
              </a:rPr>
              <a:t>pad </a:t>
            </a:r>
            <a:r>
              <a:rPr sz="1200" spc="-10" dirty="0">
                <a:latin typeface="Calibri"/>
                <a:cs typeface="Calibri"/>
              </a:rPr>
              <a:t>False RTLS </a:t>
            </a:r>
            <a:r>
              <a:rPr sz="1200" dirty="0">
                <a:latin typeface="Calibri"/>
                <a:cs typeface="Calibri"/>
              </a:rPr>
              <a:t>means the mission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10" dirty="0">
                <a:latin typeface="Calibri"/>
                <a:cs typeface="Calibri"/>
              </a:rPr>
              <a:t>was </a:t>
            </a:r>
            <a:r>
              <a:rPr sz="1200" spc="-5" dirty="0">
                <a:latin typeface="Calibri"/>
                <a:cs typeface="Calibri"/>
              </a:rPr>
              <a:t>unsuccessfully </a:t>
            </a:r>
            <a:r>
              <a:rPr sz="1200" dirty="0">
                <a:latin typeface="Calibri"/>
                <a:cs typeface="Calibri"/>
              </a:rPr>
              <a:t>landed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ground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pad.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True </a:t>
            </a:r>
            <a:r>
              <a:rPr sz="1200" dirty="0">
                <a:latin typeface="Calibri"/>
                <a:cs typeface="Calibri"/>
              </a:rPr>
              <a:t>ASDS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successfully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a </a:t>
            </a:r>
            <a:r>
              <a:rPr sz="1200" spc="-5" dirty="0">
                <a:latin typeface="Calibri"/>
                <a:cs typeface="Calibri"/>
              </a:rPr>
              <a:t>drone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ship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ASDS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unsuccessfully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drone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ship.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We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mainly</a:t>
            </a:r>
            <a:r>
              <a:rPr sz="1200" spc="-10" dirty="0">
                <a:latin typeface="Calibri"/>
                <a:cs typeface="Calibri"/>
              </a:rPr>
              <a:t> 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those</a:t>
            </a:r>
            <a:r>
              <a:rPr sz="1200" spc="-5" dirty="0">
                <a:latin typeface="Calibri"/>
                <a:cs typeface="Calibri"/>
              </a:rPr>
              <a:t> outcomes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into</a:t>
            </a:r>
            <a:r>
              <a:rPr sz="1200" spc="-15" dirty="0">
                <a:latin typeface="Calibri"/>
                <a:cs typeface="Calibri"/>
              </a:rPr>
              <a:t> Training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Labels</a:t>
            </a:r>
            <a:r>
              <a:rPr sz="1200" spc="-5" dirty="0">
                <a:latin typeface="Calibri"/>
                <a:cs typeface="Calibri"/>
              </a:rPr>
              <a:t> with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booster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successfully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 means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unsuccessful.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2755" y="3908805"/>
            <a:ext cx="6790055" cy="835660"/>
            <a:chOff x="412750" y="3908805"/>
            <a:chExt cx="6790055" cy="835660"/>
          </a:xfrm>
        </p:grpSpPr>
        <p:sp>
          <p:nvSpPr>
            <p:cNvPr id="8" name="object 8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6694932" y="0"/>
                  </a:moveTo>
                  <a:lnTo>
                    <a:pt x="82295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703"/>
                  </a:lnTo>
                  <a:lnTo>
                    <a:pt x="24103" y="798861"/>
                  </a:lnTo>
                  <a:lnTo>
                    <a:pt x="50261" y="816494"/>
                  </a:lnTo>
                  <a:lnTo>
                    <a:pt x="82295" y="822960"/>
                  </a:lnTo>
                  <a:lnTo>
                    <a:pt x="6694932" y="822960"/>
                  </a:lnTo>
                  <a:lnTo>
                    <a:pt x="6726971" y="816494"/>
                  </a:lnTo>
                  <a:lnTo>
                    <a:pt x="6753129" y="798861"/>
                  </a:lnTo>
                  <a:lnTo>
                    <a:pt x="6770762" y="772703"/>
                  </a:lnTo>
                  <a:lnTo>
                    <a:pt x="6777228" y="740664"/>
                  </a:lnTo>
                  <a:lnTo>
                    <a:pt x="6777228" y="82296"/>
                  </a:lnTo>
                  <a:lnTo>
                    <a:pt x="6770762" y="50256"/>
                  </a:lnTo>
                  <a:lnTo>
                    <a:pt x="6753129" y="24098"/>
                  </a:lnTo>
                  <a:lnTo>
                    <a:pt x="6726971" y="6465"/>
                  </a:lnTo>
                  <a:lnTo>
                    <a:pt x="66949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0" y="82296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5" y="0"/>
                  </a:lnTo>
                  <a:lnTo>
                    <a:pt x="6694932" y="0"/>
                  </a:lnTo>
                  <a:lnTo>
                    <a:pt x="6726971" y="6465"/>
                  </a:lnTo>
                  <a:lnTo>
                    <a:pt x="6753129" y="24098"/>
                  </a:lnTo>
                  <a:lnTo>
                    <a:pt x="6770762" y="50256"/>
                  </a:lnTo>
                  <a:lnTo>
                    <a:pt x="6777228" y="82296"/>
                  </a:lnTo>
                  <a:lnTo>
                    <a:pt x="6777228" y="740664"/>
                  </a:lnTo>
                  <a:lnTo>
                    <a:pt x="6770762" y="772703"/>
                  </a:lnTo>
                  <a:lnTo>
                    <a:pt x="6753129" y="798861"/>
                  </a:lnTo>
                  <a:lnTo>
                    <a:pt x="6726971" y="816494"/>
                  </a:lnTo>
                  <a:lnTo>
                    <a:pt x="6694932" y="822960"/>
                  </a:lnTo>
                  <a:lnTo>
                    <a:pt x="82295" y="822960"/>
                  </a:lnTo>
                  <a:lnTo>
                    <a:pt x="50261" y="816494"/>
                  </a:lnTo>
                  <a:lnTo>
                    <a:pt x="24103" y="798861"/>
                  </a:lnTo>
                  <a:lnTo>
                    <a:pt x="6466" y="772703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5660" y="3558671"/>
            <a:ext cx="6595109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libri"/>
              <a:cs typeface="Calibri"/>
            </a:endParaRPr>
          </a:p>
          <a:p>
            <a:pPr marL="163195">
              <a:lnSpc>
                <a:spcPct val="100000"/>
              </a:lnSpc>
            </a:pPr>
            <a:r>
              <a:rPr sz="2500" spc="-20" dirty="0">
                <a:solidFill>
                  <a:srgbClr val="4471C4"/>
                </a:solidFill>
                <a:latin typeface="Calibri"/>
                <a:cs typeface="Calibri"/>
              </a:rPr>
              <a:t>Perform</a:t>
            </a:r>
            <a:r>
              <a:rPr sz="25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libri"/>
                <a:cs typeface="Calibri"/>
              </a:rPr>
              <a:t>Exploratory</a:t>
            </a:r>
            <a:r>
              <a:rPr sz="25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4471C4"/>
                </a:solidFill>
                <a:latin typeface="Calibri"/>
                <a:cs typeface="Calibri"/>
              </a:rPr>
              <a:t>Data</a:t>
            </a:r>
            <a:r>
              <a:rPr sz="2500" spc="-10" dirty="0">
                <a:solidFill>
                  <a:srgbClr val="4471C4"/>
                </a:solidFill>
                <a:latin typeface="Calibri"/>
                <a:cs typeface="Calibri"/>
              </a:rPr>
              <a:t> Analysis</a:t>
            </a:r>
            <a:r>
              <a:rPr sz="2500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4471C4"/>
                </a:solidFill>
                <a:latin typeface="Calibri"/>
                <a:cs typeface="Calibri"/>
              </a:rPr>
              <a:t>EDA</a:t>
            </a:r>
            <a:r>
              <a:rPr sz="2500" spc="-5" dirty="0">
                <a:solidFill>
                  <a:srgbClr val="4471C4"/>
                </a:solidFill>
                <a:latin typeface="Calibri"/>
                <a:cs typeface="Calibri"/>
              </a:rPr>
              <a:t> on</a:t>
            </a:r>
            <a:r>
              <a:rPr sz="25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libri"/>
                <a:cs typeface="Calibri"/>
              </a:rPr>
              <a:t>dataset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2754" y="4847590"/>
            <a:ext cx="3333751" cy="834390"/>
            <a:chOff x="412750" y="4847590"/>
            <a:chExt cx="3333750" cy="834390"/>
          </a:xfrm>
        </p:grpSpPr>
        <p:sp>
          <p:nvSpPr>
            <p:cNvPr id="12" name="object 12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7" y="0"/>
                  </a:moveTo>
                  <a:lnTo>
                    <a:pt x="82143" y="0"/>
                  </a:lnTo>
                  <a:lnTo>
                    <a:pt x="50170" y="6463"/>
                  </a:lnTo>
                  <a:lnTo>
                    <a:pt x="24060" y="24082"/>
                  </a:lnTo>
                  <a:lnTo>
                    <a:pt x="6455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55" y="771265"/>
                  </a:lnTo>
                  <a:lnTo>
                    <a:pt x="24060" y="797375"/>
                  </a:lnTo>
                  <a:lnTo>
                    <a:pt x="50170" y="814980"/>
                  </a:lnTo>
                  <a:lnTo>
                    <a:pt x="82143" y="821436"/>
                  </a:lnTo>
                  <a:lnTo>
                    <a:pt x="3238627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6" y="739292"/>
                  </a:lnTo>
                  <a:lnTo>
                    <a:pt x="3320796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55" y="50202"/>
                  </a:lnTo>
                  <a:lnTo>
                    <a:pt x="24060" y="24082"/>
                  </a:lnTo>
                  <a:lnTo>
                    <a:pt x="50170" y="6463"/>
                  </a:lnTo>
                  <a:lnTo>
                    <a:pt x="82143" y="0"/>
                  </a:lnTo>
                  <a:lnTo>
                    <a:pt x="3238627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6" y="82168"/>
                  </a:lnTo>
                  <a:lnTo>
                    <a:pt x="3320796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7" y="821436"/>
                  </a:lnTo>
                  <a:lnTo>
                    <a:pt x="82143" y="821436"/>
                  </a:lnTo>
                  <a:lnTo>
                    <a:pt x="50170" y="814980"/>
                  </a:lnTo>
                  <a:lnTo>
                    <a:pt x="24060" y="797375"/>
                  </a:lnTo>
                  <a:lnTo>
                    <a:pt x="6455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9058" y="4914395"/>
            <a:ext cx="2638425" cy="63350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3675" marR="5080" indent="-18161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Calculate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the 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number of </a:t>
            </a:r>
            <a:r>
              <a:rPr sz="2100" spc="-46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launches</a:t>
            </a:r>
            <a:r>
              <a:rPr sz="2100" spc="-15" dirty="0">
                <a:solidFill>
                  <a:srgbClr val="4471C4"/>
                </a:solidFill>
                <a:latin typeface="Calibri"/>
                <a:cs typeface="Calibri"/>
              </a:rPr>
              <a:t> at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each</a:t>
            </a:r>
            <a:r>
              <a:rPr sz="21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site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2755" y="5784850"/>
            <a:ext cx="1638935" cy="835660"/>
            <a:chOff x="412750" y="5784850"/>
            <a:chExt cx="1638935" cy="835660"/>
          </a:xfrm>
        </p:grpSpPr>
        <p:sp>
          <p:nvSpPr>
            <p:cNvPr id="16" name="object 16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61" y="6466"/>
                  </a:lnTo>
                  <a:lnTo>
                    <a:pt x="24103" y="24103"/>
                  </a:lnTo>
                  <a:lnTo>
                    <a:pt x="6466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698"/>
                  </a:lnTo>
                  <a:lnTo>
                    <a:pt x="24103" y="798856"/>
                  </a:lnTo>
                  <a:lnTo>
                    <a:pt x="50261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6" y="50261"/>
                  </a:lnTo>
                  <a:lnTo>
                    <a:pt x="24103" y="24103"/>
                  </a:lnTo>
                  <a:lnTo>
                    <a:pt x="50261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61" y="816493"/>
                  </a:lnTo>
                  <a:lnTo>
                    <a:pt x="24103" y="798856"/>
                  </a:lnTo>
                  <a:lnTo>
                    <a:pt x="6466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8687" y="5830627"/>
            <a:ext cx="1383031" cy="69762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ts val="1320"/>
              </a:lnSpc>
              <a:spcBef>
                <a:spcPts val="240"/>
              </a:spcBef>
            </a:pP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Calculate</a:t>
            </a:r>
            <a:r>
              <a:rPr sz="1200"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the</a:t>
            </a:r>
            <a:r>
              <a:rPr sz="1200"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number </a:t>
            </a:r>
            <a:r>
              <a:rPr sz="1200" b="1" spc="-254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and occurrence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of </a:t>
            </a:r>
            <a:r>
              <a:rPr sz="12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mission </a:t>
            </a: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outcome per </a:t>
            </a:r>
            <a:r>
              <a:rPr sz="1200" b="1" spc="-26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orbit</a:t>
            </a:r>
            <a:r>
              <a:rPr sz="12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7443" y="5784850"/>
            <a:ext cx="1638935" cy="835660"/>
            <a:chOff x="2107438" y="5784850"/>
            <a:chExt cx="1638935" cy="835660"/>
          </a:xfrm>
        </p:grpSpPr>
        <p:sp>
          <p:nvSpPr>
            <p:cNvPr id="20" name="object 20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1333" y="5965655"/>
            <a:ext cx="1270000" cy="423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10"/>
              </a:lnSpc>
              <a:spcBef>
                <a:spcPts val="100"/>
              </a:spcBef>
            </a:pP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Export</a:t>
            </a:r>
            <a:r>
              <a:rPr sz="1400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dataset</a:t>
            </a:r>
            <a:r>
              <a:rPr sz="14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as</a:t>
            </a:r>
            <a:endParaRPr sz="1400">
              <a:latin typeface="Calibri"/>
              <a:cs typeface="Calibri"/>
            </a:endParaRPr>
          </a:p>
          <a:p>
            <a:pPr marL="1270" algn="ctr">
              <a:lnSpc>
                <a:spcPts val="1610"/>
              </a:lnSpc>
            </a:pP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.CSV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69186" y="4847590"/>
            <a:ext cx="3333751" cy="834390"/>
            <a:chOff x="3869182" y="4847590"/>
            <a:chExt cx="3333750" cy="834390"/>
          </a:xfrm>
        </p:grpSpPr>
        <p:sp>
          <p:nvSpPr>
            <p:cNvPr id="24" name="object 24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6" y="0"/>
                  </a:moveTo>
                  <a:lnTo>
                    <a:pt x="82168" y="0"/>
                  </a:lnTo>
                  <a:lnTo>
                    <a:pt x="50202" y="6463"/>
                  </a:lnTo>
                  <a:lnTo>
                    <a:pt x="24082" y="24082"/>
                  </a:lnTo>
                  <a:lnTo>
                    <a:pt x="6463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63" y="771265"/>
                  </a:lnTo>
                  <a:lnTo>
                    <a:pt x="24082" y="797375"/>
                  </a:lnTo>
                  <a:lnTo>
                    <a:pt x="50202" y="814980"/>
                  </a:lnTo>
                  <a:lnTo>
                    <a:pt x="82168" y="821436"/>
                  </a:lnTo>
                  <a:lnTo>
                    <a:pt x="3238626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5" y="739292"/>
                  </a:lnTo>
                  <a:lnTo>
                    <a:pt x="3320795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63" y="50202"/>
                  </a:lnTo>
                  <a:lnTo>
                    <a:pt x="24082" y="24082"/>
                  </a:lnTo>
                  <a:lnTo>
                    <a:pt x="50202" y="6463"/>
                  </a:lnTo>
                  <a:lnTo>
                    <a:pt x="82168" y="0"/>
                  </a:lnTo>
                  <a:lnTo>
                    <a:pt x="3238626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5" y="82168"/>
                  </a:lnTo>
                  <a:lnTo>
                    <a:pt x="3320795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6" y="821436"/>
                  </a:lnTo>
                  <a:lnTo>
                    <a:pt x="82168" y="821436"/>
                  </a:lnTo>
                  <a:lnTo>
                    <a:pt x="50202" y="814980"/>
                  </a:lnTo>
                  <a:lnTo>
                    <a:pt x="24082" y="797375"/>
                  </a:lnTo>
                  <a:lnTo>
                    <a:pt x="6463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23439" y="4914395"/>
            <a:ext cx="2825751" cy="63350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88900" marR="5080" indent="-7620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Calculate</a:t>
            </a:r>
            <a:r>
              <a:rPr sz="21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the</a:t>
            </a:r>
            <a:r>
              <a:rPr sz="2100" spc="-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number</a:t>
            </a:r>
            <a:r>
              <a:rPr sz="21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and </a:t>
            </a:r>
            <a:r>
              <a:rPr sz="2100" spc="-459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occurrence 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of</a:t>
            </a:r>
            <a:r>
              <a:rPr sz="21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each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 orbit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69187" y="5784850"/>
            <a:ext cx="1638935" cy="835660"/>
            <a:chOff x="3869182" y="5784850"/>
            <a:chExt cx="1638935" cy="835660"/>
          </a:xfrm>
        </p:grpSpPr>
        <p:sp>
          <p:nvSpPr>
            <p:cNvPr id="28" name="object 28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965828" y="5867810"/>
            <a:ext cx="1447800" cy="611706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635" algn="ctr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Create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landing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outcome</a:t>
            </a:r>
            <a:r>
              <a:rPr sz="1400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label</a:t>
            </a:r>
            <a:r>
              <a:rPr sz="14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from </a:t>
            </a:r>
            <a:r>
              <a:rPr sz="1400" spc="-30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Outcome column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63875" y="5784850"/>
            <a:ext cx="1638935" cy="835660"/>
            <a:chOff x="5563870" y="5784850"/>
            <a:chExt cx="1638935" cy="835660"/>
          </a:xfrm>
        </p:grpSpPr>
        <p:sp>
          <p:nvSpPr>
            <p:cNvPr id="32" name="object 32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1543811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1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1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1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30370" y="5867810"/>
            <a:ext cx="1311911" cy="611706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065" marR="5080" indent="-4445" algn="ctr">
              <a:lnSpc>
                <a:spcPts val="1540"/>
              </a:lnSpc>
              <a:spcBef>
                <a:spcPts val="270"/>
              </a:spcBef>
            </a:pPr>
            <a:r>
              <a:rPr sz="1400" spc="-15" dirty="0">
                <a:solidFill>
                  <a:srgbClr val="4471C4"/>
                </a:solidFill>
                <a:latin typeface="Calibri"/>
                <a:cs typeface="Calibri"/>
              </a:rPr>
              <a:t>Work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out </a:t>
            </a: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success </a:t>
            </a:r>
            <a:r>
              <a:rPr sz="1400" spc="-30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71C4"/>
                </a:solidFill>
                <a:latin typeface="Calibri"/>
                <a:cs typeface="Calibri"/>
              </a:rPr>
              <a:t>rate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for </a:t>
            </a: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every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 landing</a:t>
            </a:r>
            <a:r>
              <a:rPr sz="14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in</a:t>
            </a:r>
            <a:r>
              <a:rPr sz="14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5415" y="3513011"/>
            <a:ext cx="3440455" cy="245641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782561" y="2533273"/>
            <a:ext cx="38665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 Light"/>
                <a:cs typeface="Segoe UI Light"/>
              </a:rPr>
              <a:t>Each </a:t>
            </a:r>
            <a:r>
              <a:rPr sz="1800" spc="-5" dirty="0">
                <a:latin typeface="Segoe UI Light"/>
                <a:cs typeface="Segoe UI Light"/>
              </a:rPr>
              <a:t>launch aims </a:t>
            </a:r>
            <a:r>
              <a:rPr sz="1800" dirty="0">
                <a:latin typeface="Segoe UI Light"/>
                <a:cs typeface="Segoe UI Light"/>
              </a:rPr>
              <a:t>to </a:t>
            </a:r>
            <a:r>
              <a:rPr sz="1800" spc="-5" dirty="0">
                <a:latin typeface="Segoe UI Light"/>
                <a:cs typeface="Segoe UI Light"/>
              </a:rPr>
              <a:t>an dedicated orbit, 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and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15" dirty="0">
                <a:latin typeface="Segoe UI Light"/>
                <a:cs typeface="Segoe UI Light"/>
              </a:rPr>
              <a:t>here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spc="-15" dirty="0">
                <a:latin typeface="Segoe UI Light"/>
                <a:cs typeface="Segoe UI Light"/>
              </a:rPr>
              <a:t>are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some common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orbit</a:t>
            </a:r>
            <a:r>
              <a:rPr sz="1800" spc="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types: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73368" y="5924195"/>
            <a:ext cx="2432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Segoe UI Light"/>
                <a:cs typeface="Segoe UI Light"/>
              </a:rPr>
              <a:t>Diagram</a:t>
            </a:r>
            <a:r>
              <a:rPr sz="1200" i="1" spc="-15" dirty="0">
                <a:latin typeface="Segoe UI Light"/>
                <a:cs typeface="Segoe UI Light"/>
              </a:rPr>
              <a:t> </a:t>
            </a:r>
            <a:r>
              <a:rPr sz="1200" i="1" dirty="0">
                <a:latin typeface="Segoe UI Light"/>
                <a:cs typeface="Segoe UI Light"/>
              </a:rPr>
              <a:t>showing</a:t>
            </a:r>
            <a:r>
              <a:rPr sz="1200" i="1" spc="-25" dirty="0">
                <a:latin typeface="Segoe UI Light"/>
                <a:cs typeface="Segoe UI Light"/>
              </a:rPr>
              <a:t> </a:t>
            </a:r>
            <a:r>
              <a:rPr sz="1200" i="1" spc="-5" dirty="0">
                <a:latin typeface="Segoe UI Light"/>
                <a:cs typeface="Segoe UI Light"/>
              </a:rPr>
              <a:t>common</a:t>
            </a:r>
            <a:r>
              <a:rPr sz="1200" i="1" dirty="0">
                <a:latin typeface="Segoe UI Light"/>
                <a:cs typeface="Segoe UI Light"/>
              </a:rPr>
              <a:t> </a:t>
            </a:r>
            <a:r>
              <a:rPr sz="1200" i="1" spc="-5" dirty="0">
                <a:latin typeface="Segoe UI Light"/>
                <a:cs typeface="Segoe UI Light"/>
              </a:rPr>
              <a:t>orbit </a:t>
            </a:r>
            <a:r>
              <a:rPr sz="1200" i="1" dirty="0">
                <a:latin typeface="Segoe UI Light"/>
                <a:cs typeface="Segoe UI Light"/>
              </a:rPr>
              <a:t>types</a:t>
            </a:r>
            <a:endParaRPr sz="12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dirty="0">
                <a:latin typeface="Segoe UI Light"/>
                <a:cs typeface="Segoe UI Light"/>
              </a:rPr>
              <a:t>SpaceX</a:t>
            </a:r>
            <a:r>
              <a:rPr sz="1200" i="1" spc="-55" dirty="0">
                <a:latin typeface="Segoe UI Light"/>
                <a:cs typeface="Segoe UI Light"/>
              </a:rPr>
              <a:t> </a:t>
            </a:r>
            <a:r>
              <a:rPr sz="1200" i="1" dirty="0">
                <a:latin typeface="Segoe UI Light"/>
                <a:cs typeface="Segoe UI Light"/>
              </a:rPr>
              <a:t>uses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82561" y="1712217"/>
            <a:ext cx="23221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4"/>
              </a:rPr>
              <a:t>GitHub</a:t>
            </a:r>
            <a:r>
              <a:rPr sz="1800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4"/>
              </a:rPr>
              <a:t>URL</a:t>
            </a:r>
            <a:r>
              <a:rPr sz="1800" u="heavy" spc="-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4"/>
              </a:rPr>
              <a:t>to</a:t>
            </a:r>
            <a:r>
              <a:rPr sz="1800" u="heavy" spc="-2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4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44" y="502821"/>
            <a:ext cx="556069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libri"/>
                <a:cs typeface="Calibri"/>
              </a:rPr>
              <a:t>EDA</a:t>
            </a:r>
            <a:r>
              <a:rPr sz="40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40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visualization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26" y="301245"/>
            <a:ext cx="56826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EDA</a:t>
            </a:r>
            <a:r>
              <a:rPr sz="4000" spc="-20" dirty="0"/>
              <a:t> </a:t>
            </a:r>
            <a:r>
              <a:rPr sz="4000" spc="-5" dirty="0"/>
              <a:t>with</a:t>
            </a:r>
            <a:r>
              <a:rPr sz="4000" spc="-20" dirty="0"/>
              <a:t> </a:t>
            </a:r>
            <a:r>
              <a:rPr sz="4000" spc="-30" dirty="0"/>
              <a:t>Data</a:t>
            </a:r>
            <a:r>
              <a:rPr sz="4000" spc="-25" dirty="0"/>
              <a:t> </a:t>
            </a:r>
            <a:r>
              <a:rPr sz="4000" spc="-15" dirty="0"/>
              <a:t>Visualization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591721" y="6189068"/>
            <a:ext cx="23221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sz="1800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sz="1800" u="heavy" spc="-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to</a:t>
            </a:r>
            <a:r>
              <a:rPr sz="1800" u="heavy" spc="-2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1461" y="3761055"/>
            <a:ext cx="5801360" cy="157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Line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Graph</a:t>
            </a:r>
            <a:r>
              <a:rPr sz="24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being</a:t>
            </a:r>
            <a:r>
              <a:rPr sz="24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drawn: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Success</a:t>
            </a:r>
            <a:r>
              <a:rPr sz="1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Rate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Year</a:t>
            </a:r>
            <a:endParaRPr sz="1800">
              <a:latin typeface="Segoe UI Light"/>
              <a:cs typeface="Segoe UI Light"/>
            </a:endParaRPr>
          </a:p>
          <a:p>
            <a:pPr marL="12700" marR="5080">
              <a:lnSpc>
                <a:spcPct val="100000"/>
              </a:lnSpc>
              <a:spcBef>
                <a:spcPts val="1850"/>
              </a:spcBef>
            </a:pP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Line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graphs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are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useful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that they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show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data variables and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trends </a:t>
            </a:r>
            <a:r>
              <a:rPr sz="1200" spc="10" dirty="0">
                <a:solidFill>
                  <a:srgbClr val="FFFFFF"/>
                </a:solidFill>
                <a:latin typeface="Segoe UI Light"/>
                <a:cs typeface="Segoe UI Light"/>
              </a:rPr>
              <a:t>very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clearly and can help </a:t>
            </a:r>
            <a:r>
              <a:rPr sz="1200" spc="-3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make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predictions about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results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2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not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yet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recorded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461" y="1631449"/>
            <a:ext cx="5826760" cy="1795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Bar</a:t>
            </a:r>
            <a:r>
              <a:rPr sz="24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Graph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being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drawn: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Mean</a:t>
            </a:r>
            <a:r>
              <a:rPr sz="18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Orbit</a:t>
            </a:r>
            <a:endParaRPr sz="1800">
              <a:latin typeface="Segoe UI Light"/>
              <a:cs typeface="Segoe UI Light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bar diagram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makes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easy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to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compare</a:t>
            </a:r>
            <a:r>
              <a:rPr sz="12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sets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data between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different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groups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at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glance.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The graph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represents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categories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on one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axis and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a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discrete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value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in the 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other.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The goal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is to </a:t>
            </a:r>
            <a:r>
              <a:rPr sz="1200" spc="-3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show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relationship between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the two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axes.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Bar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charts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can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also show big changes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data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over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time.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720" y="1652095"/>
            <a:ext cx="3641725" cy="4294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Scatter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Graphs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being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drawn:</a:t>
            </a:r>
            <a:endParaRPr sz="2400">
              <a:latin typeface="Segoe UI Light"/>
              <a:cs typeface="Segoe UI Light"/>
            </a:endParaRPr>
          </a:p>
          <a:p>
            <a:pPr marL="12700" marR="536575">
              <a:lnSpc>
                <a:spcPct val="1800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Flight Number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 Payload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Mass </a:t>
            </a:r>
            <a:r>
              <a:rPr sz="1800" spc="-4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Flight Number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Launch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Site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Payload</a:t>
            </a:r>
            <a:r>
              <a:rPr sz="1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Launch</a:t>
            </a:r>
            <a:r>
              <a:rPr sz="18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Site</a:t>
            </a:r>
            <a:endParaRPr sz="1800">
              <a:latin typeface="Segoe UI Light"/>
              <a:cs typeface="Segoe UI Light"/>
            </a:endParaRPr>
          </a:p>
          <a:p>
            <a:pPr marL="12700" marR="1332230">
              <a:lnSpc>
                <a:spcPct val="18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Orbit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Flight Number </a:t>
            </a:r>
            <a:r>
              <a:rPr sz="1800" spc="-4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/>
                <a:cs typeface="Segoe UI Light"/>
              </a:rPr>
              <a:t>Payload</a:t>
            </a:r>
            <a:r>
              <a:rPr sz="1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 Orbit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Segoe UI Light"/>
                <a:cs typeface="Segoe UI Light"/>
              </a:rPr>
              <a:t>Type </a:t>
            </a:r>
            <a:r>
              <a:rPr sz="18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Orbit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Payload</a:t>
            </a:r>
            <a:r>
              <a:rPr sz="18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Mass</a:t>
            </a:r>
            <a:endParaRPr sz="1800">
              <a:latin typeface="Segoe UI Light"/>
              <a:cs typeface="Segoe UI Light"/>
            </a:endParaRPr>
          </a:p>
          <a:p>
            <a:pPr marL="12700" marR="383540">
              <a:lnSpc>
                <a:spcPct val="100000"/>
              </a:lnSpc>
              <a:spcBef>
                <a:spcPts val="1905"/>
              </a:spcBef>
            </a:pP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Scatter</a:t>
            </a:r>
            <a:r>
              <a:rPr sz="1100" spc="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plots</a:t>
            </a:r>
            <a:r>
              <a:rPr sz="1100" spc="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show</a:t>
            </a:r>
            <a:r>
              <a:rPr sz="1100" spc="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how</a:t>
            </a:r>
            <a:r>
              <a:rPr sz="1100" spc="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much</a:t>
            </a:r>
            <a:r>
              <a:rPr sz="1100" spc="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one</a:t>
            </a:r>
            <a:r>
              <a:rPr sz="1100" spc="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variable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is</a:t>
            </a:r>
            <a:r>
              <a:rPr sz="1100" spc="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affected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 by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another. The relationship between two variables is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called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their correlation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.</a:t>
            </a: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Scatter</a:t>
            </a:r>
            <a:r>
              <a:rPr sz="11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plots</a:t>
            </a:r>
            <a:r>
              <a:rPr sz="11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usually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consist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 </a:t>
            </a:r>
            <a:r>
              <a:rPr sz="1100" spc="-28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large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body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data.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5348" y="1543819"/>
            <a:ext cx="7126605" cy="3275329"/>
            <a:chOff x="3165348" y="1543811"/>
            <a:chExt cx="7126605" cy="327532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5348" y="3616451"/>
              <a:ext cx="1188720" cy="1188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3436" y="1543811"/>
              <a:ext cx="1088135" cy="10866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2119" y="3869435"/>
              <a:ext cx="949451" cy="949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1" y="502821"/>
            <a:ext cx="278257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libri"/>
                <a:cs typeface="Calibri"/>
              </a:rPr>
              <a:t>EDA</a:t>
            </a: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5" y="301245"/>
            <a:ext cx="280606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EDA</a:t>
            </a:r>
            <a:r>
              <a:rPr sz="4000" spc="-35" dirty="0"/>
              <a:t> </a:t>
            </a:r>
            <a:r>
              <a:rPr sz="4000" spc="-5" dirty="0"/>
              <a:t>with</a:t>
            </a:r>
            <a:r>
              <a:rPr sz="4000" spc="-35" dirty="0"/>
              <a:t> </a:t>
            </a:r>
            <a:r>
              <a:rPr sz="4000" spc="-10" dirty="0"/>
              <a:t>SQL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79272" y="1578102"/>
            <a:ext cx="9813925" cy="4290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Performed</a:t>
            </a:r>
            <a:r>
              <a:rPr sz="24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SQL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queries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gather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information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about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example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some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questions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were asked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about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needed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information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about.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Which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we </a:t>
            </a:r>
            <a:r>
              <a:rPr sz="1800" b="1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are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using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SQL</a:t>
            </a:r>
            <a:r>
              <a:rPr sz="18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queries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get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answers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spc="-5" dirty="0">
                <a:latin typeface="Arial"/>
                <a:cs typeface="Arial"/>
              </a:rPr>
              <a:t> 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names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 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unique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space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mission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5</a:t>
            </a:r>
            <a:r>
              <a:rPr sz="1400" b="1" spc="-5" dirty="0">
                <a:latin typeface="Arial"/>
                <a:cs typeface="Arial"/>
              </a:rPr>
              <a:t> records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where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begin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string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'KSC’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total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carried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by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boosters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launched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by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NASA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(CRS)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average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carried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by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booster version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F9 v1.1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successful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landing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outcome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drone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ship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5" dirty="0">
                <a:latin typeface="Arial"/>
                <a:cs typeface="Arial"/>
              </a:rPr>
              <a:t>was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achieved.</a:t>
            </a:r>
            <a:endParaRPr sz="1400">
              <a:latin typeface="Arial"/>
              <a:cs typeface="Arial"/>
            </a:endParaRPr>
          </a:p>
          <a:p>
            <a:pPr marL="299085" marR="1409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dirty="0">
                <a:latin typeface="Arial"/>
                <a:cs typeface="Arial"/>
              </a:rPr>
              <a:t> names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boosters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success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ground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pad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greater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4000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but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less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6000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total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number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dirty="0">
                <a:latin typeface="Arial"/>
                <a:cs typeface="Arial"/>
              </a:rPr>
              <a:t> successful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dirty="0">
                <a:latin typeface="Arial"/>
                <a:cs typeface="Arial"/>
              </a:rPr>
              <a:t>failure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mission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outcomes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names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booster_versions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carried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maximum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mass.</a:t>
            </a:r>
            <a:endParaRPr sz="1400">
              <a:latin typeface="Arial"/>
              <a:cs typeface="Arial"/>
            </a:endParaRPr>
          </a:p>
          <a:p>
            <a:pPr marL="299085" marR="2451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records </a:t>
            </a:r>
            <a:r>
              <a:rPr sz="1400" b="1" dirty="0">
                <a:latin typeface="Arial"/>
                <a:cs typeface="Arial"/>
              </a:rPr>
              <a:t>which will </a:t>
            </a:r>
            <a:r>
              <a:rPr sz="1400" b="1" spc="-5" dirty="0">
                <a:latin typeface="Arial"/>
                <a:cs typeface="Arial"/>
              </a:rPr>
              <a:t>display the month </a:t>
            </a:r>
            <a:r>
              <a:rPr sz="1400" b="1" dirty="0">
                <a:latin typeface="Arial"/>
                <a:cs typeface="Arial"/>
              </a:rPr>
              <a:t>names, </a:t>
            </a:r>
            <a:r>
              <a:rPr sz="1400" b="1" spc="-5" dirty="0">
                <a:latin typeface="Arial"/>
                <a:cs typeface="Arial"/>
              </a:rPr>
              <a:t>successful landing_outcomes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ground pad ,booster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versions,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launch_site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for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months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year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  <a:p>
            <a:pPr marL="299085" marR="17081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Ranking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count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successful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landing_outcomes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between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2010-06-04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2017-03-20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descending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order.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3" y="6371643"/>
            <a:ext cx="23221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sz="1800" u="heavy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sz="1800" u="heavy" spc="-2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1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to</a:t>
            </a:r>
            <a:r>
              <a:rPr sz="1800" u="heavy" spc="-2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Calibri"/>
                <a:cs typeface="Calibri"/>
                <a:hlinkClick r:id="rId3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6081" y="2743200"/>
            <a:ext cx="1431035" cy="17617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523" y="338711"/>
            <a:ext cx="818134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Building</a:t>
            </a:r>
            <a:r>
              <a:rPr sz="4000" spc="-5" dirty="0"/>
              <a:t> </a:t>
            </a:r>
            <a:r>
              <a:rPr sz="4000" dirty="0"/>
              <a:t>an</a:t>
            </a:r>
            <a:r>
              <a:rPr sz="4000" spc="-15" dirty="0"/>
              <a:t> </a:t>
            </a:r>
            <a:r>
              <a:rPr sz="4000" spc="-25" dirty="0"/>
              <a:t>interactive</a:t>
            </a:r>
            <a:r>
              <a:rPr sz="4000" spc="-5" dirty="0"/>
              <a:t> map</a:t>
            </a:r>
            <a:r>
              <a:rPr sz="4000" spc="5" dirty="0"/>
              <a:t> </a:t>
            </a:r>
            <a:r>
              <a:rPr sz="4000" spc="-5" dirty="0"/>
              <a:t>with</a:t>
            </a:r>
            <a:r>
              <a:rPr sz="4000" spc="5" dirty="0"/>
              <a:t> </a:t>
            </a:r>
            <a:r>
              <a:rPr sz="4000" spc="-20" dirty="0"/>
              <a:t>Folium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415657" y="6373777"/>
            <a:ext cx="23221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sz="1800" u="heavy" spc="-2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to</a:t>
            </a:r>
            <a:r>
              <a:rPr sz="1800" u="heavy" spc="-2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660" y="1567942"/>
            <a:ext cx="11221085" cy="4870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 algn="just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visualize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Launch Data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into an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interactive map. </a:t>
            </a:r>
            <a:r>
              <a:rPr sz="2400" spc="-25" dirty="0">
                <a:solidFill>
                  <a:srgbClr val="1C1C1C"/>
                </a:solidFill>
                <a:latin typeface="Arial MT"/>
                <a:cs typeface="Arial MT"/>
              </a:rPr>
              <a:t>We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took the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Latitude and </a:t>
            </a:r>
            <a:r>
              <a:rPr sz="2400" spc="-6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Longitude Coordinates at each launch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site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and added a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Circle Marker around each </a:t>
            </a:r>
            <a:r>
              <a:rPr sz="2400" i="1" spc="-6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2400" i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sz="2400" i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with</a:t>
            </a:r>
            <a:r>
              <a:rPr sz="2400" i="1" spc="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label</a:t>
            </a:r>
            <a:r>
              <a:rPr sz="2400" i="1" spc="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</a:t>
            </a:r>
            <a:r>
              <a:rPr sz="2400" i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C1C1C"/>
                </a:solidFill>
                <a:latin typeface="Arial"/>
                <a:cs typeface="Arial"/>
              </a:rPr>
              <a:t>name</a:t>
            </a:r>
            <a:r>
              <a:rPr sz="2400" i="1" spc="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</a:t>
            </a:r>
            <a:r>
              <a:rPr sz="2400" i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2400" i="1" spc="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24765" algn="just">
              <a:lnSpc>
                <a:spcPct val="100000"/>
              </a:lnSpc>
            </a:pPr>
            <a:r>
              <a:rPr sz="2400" b="1" spc="-25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assigned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dataframe launch_outcomes(failures, successes)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i="1" spc="-5" dirty="0">
                <a:solidFill>
                  <a:srgbClr val="1C1C1C"/>
                </a:solidFill>
                <a:latin typeface="Arial"/>
                <a:cs typeface="Arial"/>
              </a:rPr>
              <a:t>classes </a:t>
            </a:r>
            <a:r>
              <a:rPr sz="2400" b="1" i="1" spc="-6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0</a:t>
            </a:r>
            <a:r>
              <a:rPr sz="2400" b="1" i="1" spc="-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2400" b="1" i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1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AF50"/>
                </a:solidFill>
                <a:latin typeface="Arial MT"/>
                <a:cs typeface="Arial MT"/>
              </a:rPr>
              <a:t>Green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sz="24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markers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 on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 the map in</a:t>
            </a:r>
            <a:r>
              <a:rPr sz="24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 MarkerCluster()</a:t>
            </a:r>
            <a:endParaRPr sz="2400">
              <a:latin typeface="Arial MT"/>
              <a:cs typeface="Arial MT"/>
            </a:endParaRPr>
          </a:p>
          <a:p>
            <a:pPr marL="12700" marR="154305">
              <a:lnSpc>
                <a:spcPct val="100000"/>
              </a:lnSpc>
              <a:spcBef>
                <a:spcPts val="1685"/>
              </a:spcBef>
            </a:pP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Using </a:t>
            </a:r>
            <a:r>
              <a:rPr sz="2400" b="1" spc="-15" dirty="0">
                <a:solidFill>
                  <a:srgbClr val="1C1C1C"/>
                </a:solidFill>
                <a:latin typeface="Arial"/>
                <a:cs typeface="Arial"/>
              </a:rPr>
              <a:t>Haversine’s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formula </a:t>
            </a:r>
            <a:r>
              <a:rPr sz="2400" b="1" spc="10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calculated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the distance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from the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Launch Site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-6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various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landmarks</a:t>
            </a:r>
            <a:r>
              <a:rPr sz="24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find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various</a:t>
            </a:r>
            <a:r>
              <a:rPr sz="24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trends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about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what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around</a:t>
            </a:r>
            <a:r>
              <a:rPr sz="24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24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Site</a:t>
            </a:r>
            <a:r>
              <a:rPr sz="24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measure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patterns.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Lines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drawn</a:t>
            </a:r>
            <a:r>
              <a:rPr sz="24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on the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map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measure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distance</a:t>
            </a:r>
            <a:r>
              <a:rPr sz="24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landmarks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1660"/>
              </a:lnSpc>
              <a:spcBef>
                <a:spcPts val="1700"/>
              </a:spcBef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dirty="0">
                <a:latin typeface="Arial"/>
                <a:cs typeface="Arial"/>
              </a:rPr>
              <a:t>some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trends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situated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in.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ts val="166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sites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to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railways?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sites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to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highways?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sites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to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coastline?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Do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sites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keep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certain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distance</a:t>
            </a:r>
            <a:r>
              <a:rPr sz="1400" spc="2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away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from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cities?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21"/>
            <a:ext cx="720090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Build a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Dashboard</a:t>
            </a:r>
            <a:r>
              <a:rPr sz="4000" dirty="0">
                <a:solidFill>
                  <a:srgbClr val="005392"/>
                </a:solidFill>
                <a:latin typeface="Calibri"/>
                <a:cs typeface="Calibri"/>
              </a:rPr>
              <a:t> with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 Plotly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Dash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5" y="363172"/>
            <a:ext cx="962787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Built </a:t>
            </a:r>
            <a:r>
              <a:rPr sz="3700" dirty="0"/>
              <a:t>an </a:t>
            </a:r>
            <a:r>
              <a:rPr sz="3700" spc="-20" dirty="0"/>
              <a:t>interactive</a:t>
            </a:r>
            <a:r>
              <a:rPr sz="3700" spc="5" dirty="0"/>
              <a:t> </a:t>
            </a:r>
            <a:r>
              <a:rPr sz="3700" spc="-10" dirty="0"/>
              <a:t>dashboard</a:t>
            </a:r>
            <a:r>
              <a:rPr sz="3700" spc="30" dirty="0"/>
              <a:t> </a:t>
            </a:r>
            <a:r>
              <a:rPr sz="3700" spc="-5" dirty="0"/>
              <a:t>with</a:t>
            </a:r>
            <a:r>
              <a:rPr sz="3700" spc="10" dirty="0"/>
              <a:t> </a:t>
            </a:r>
            <a:r>
              <a:rPr sz="3700" spc="-5" dirty="0"/>
              <a:t>Flask</a:t>
            </a:r>
            <a:r>
              <a:rPr sz="3700" dirty="0"/>
              <a:t> </a:t>
            </a:r>
            <a:r>
              <a:rPr sz="3700" spc="-5" dirty="0"/>
              <a:t>and </a:t>
            </a:r>
            <a:r>
              <a:rPr sz="3700" dirty="0"/>
              <a:t>Dash</a:t>
            </a:r>
            <a:endParaRPr sz="3700"/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  <a:tabLst>
                <a:tab pos="354965" algn="l"/>
              </a:tabLst>
            </a:pPr>
            <a:r>
              <a:rPr b="0" dirty="0">
                <a:latin typeface="Calibri"/>
                <a:cs typeface="Calibri"/>
              </a:rPr>
              <a:t>-	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dashboard</a:t>
            </a:r>
            <a:r>
              <a:rPr spc="-15" dirty="0"/>
              <a:t> </a:t>
            </a:r>
            <a:r>
              <a:rPr dirty="0"/>
              <a:t>is</a:t>
            </a:r>
            <a:r>
              <a:rPr spc="-5" dirty="0"/>
              <a:t> built</a:t>
            </a:r>
            <a:r>
              <a:rPr spc="-10" dirty="0"/>
              <a:t> </a:t>
            </a:r>
            <a:r>
              <a:rPr spc="-5" dirty="0"/>
              <a:t>with </a:t>
            </a:r>
            <a:r>
              <a:rPr dirty="0"/>
              <a:t>Flask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Dash</a:t>
            </a:r>
            <a:r>
              <a:rPr spc="-15" dirty="0"/>
              <a:t> </a:t>
            </a:r>
            <a:r>
              <a:rPr spc="-10" dirty="0"/>
              <a:t>web framework.</a:t>
            </a:r>
          </a:p>
          <a:p>
            <a:pPr marL="321310">
              <a:lnSpc>
                <a:spcPct val="100000"/>
              </a:lnSpc>
              <a:spcBef>
                <a:spcPts val="1175"/>
              </a:spcBef>
            </a:pPr>
            <a:r>
              <a:rPr sz="2000" spc="-10" dirty="0"/>
              <a:t>Graphs</a:t>
            </a:r>
            <a:endParaRPr sz="2000"/>
          </a:p>
          <a:p>
            <a:pPr marL="664210" marR="1899920" indent="-342900">
              <a:lnSpc>
                <a:spcPct val="100000"/>
              </a:lnSpc>
              <a:spcBef>
                <a:spcPts val="10"/>
              </a:spcBef>
              <a:tabLst>
                <a:tab pos="664210" algn="l"/>
              </a:tabLst>
            </a:pPr>
            <a:r>
              <a:rPr sz="1800" b="0" dirty="0">
                <a:latin typeface="Calibri"/>
                <a:cs typeface="Calibri"/>
              </a:rPr>
              <a:t>-	</a:t>
            </a:r>
            <a:r>
              <a:rPr sz="1800" spc="-5" dirty="0"/>
              <a:t>Pie</a:t>
            </a:r>
            <a:r>
              <a:rPr sz="1800" spc="-10" dirty="0"/>
              <a:t> </a:t>
            </a:r>
            <a:r>
              <a:rPr sz="1800" spc="-5" dirty="0"/>
              <a:t>Chart</a:t>
            </a:r>
            <a:r>
              <a:rPr sz="1800" dirty="0"/>
              <a:t> showing</a:t>
            </a:r>
            <a:r>
              <a:rPr sz="1800" spc="-20" dirty="0"/>
              <a:t> </a:t>
            </a:r>
            <a:r>
              <a:rPr sz="1800" dirty="0"/>
              <a:t>the</a:t>
            </a:r>
            <a:r>
              <a:rPr sz="1800" spc="-40" dirty="0"/>
              <a:t> </a:t>
            </a:r>
            <a:r>
              <a:rPr sz="1800" spc="-10" dirty="0"/>
              <a:t>total</a:t>
            </a:r>
            <a:r>
              <a:rPr sz="1800" spc="-15" dirty="0"/>
              <a:t> </a:t>
            </a:r>
            <a:r>
              <a:rPr sz="1800" dirty="0"/>
              <a:t>launches</a:t>
            </a:r>
            <a:r>
              <a:rPr sz="1800" spc="-35" dirty="0"/>
              <a:t> </a:t>
            </a:r>
            <a:r>
              <a:rPr sz="1800" dirty="0"/>
              <a:t>by a</a:t>
            </a:r>
            <a:r>
              <a:rPr sz="1800" spc="-5" dirty="0"/>
              <a:t> certain</a:t>
            </a:r>
            <a:r>
              <a:rPr sz="1800" spc="-25" dirty="0"/>
              <a:t> </a:t>
            </a:r>
            <a:r>
              <a:rPr sz="1800" spc="-10" dirty="0"/>
              <a:t>site/all </a:t>
            </a:r>
            <a:r>
              <a:rPr sz="1800" spc="-395" dirty="0"/>
              <a:t> </a:t>
            </a:r>
            <a:r>
              <a:rPr sz="1800" spc="-5" dirty="0"/>
              <a:t>sites</a:t>
            </a:r>
            <a:endParaRPr sz="1800">
              <a:latin typeface="Calibri"/>
              <a:cs typeface="Calibri"/>
            </a:endParaRPr>
          </a:p>
          <a:p>
            <a:pPr marL="530225">
              <a:lnSpc>
                <a:spcPct val="100000"/>
              </a:lnSpc>
            </a:pPr>
            <a:r>
              <a:rPr sz="1800" i="1" dirty="0">
                <a:latin typeface="Calibri"/>
                <a:cs typeface="Calibri"/>
              </a:rPr>
              <a:t>-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display</a:t>
            </a: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relative</a:t>
            </a:r>
            <a:r>
              <a:rPr sz="1800" b="0" i="1" spc="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proportions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1800" b="0" i="1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multiple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classes</a:t>
            </a:r>
            <a:r>
              <a:rPr sz="1800" b="0" i="1" spc="2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321310" marR="2257425" indent="184150">
              <a:lnSpc>
                <a:spcPct val="100000"/>
              </a:lnSpc>
            </a:pP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-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5" dirty="0">
                <a:solidFill>
                  <a:srgbClr val="1F2023"/>
                </a:solidFill>
                <a:latin typeface="Calibri"/>
                <a:cs typeface="Calibri"/>
              </a:rPr>
              <a:t>size</a:t>
            </a:r>
            <a:r>
              <a:rPr sz="1800" b="0" i="1" spc="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1800" b="0" i="1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the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circle</a:t>
            </a:r>
            <a:r>
              <a:rPr sz="1800" b="0" i="1" spc="2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libri"/>
                <a:cs typeface="Calibri"/>
              </a:rPr>
              <a:t>can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be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made</a:t>
            </a:r>
            <a:r>
              <a:rPr sz="1800" b="0" i="1" spc="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proportional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5" dirty="0">
                <a:solidFill>
                  <a:srgbClr val="1F2023"/>
                </a:solidFill>
                <a:latin typeface="Calibri"/>
                <a:cs typeface="Calibri"/>
              </a:rPr>
              <a:t>to</a:t>
            </a:r>
            <a:r>
              <a:rPr sz="1800" b="0" i="1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the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5" dirty="0">
                <a:solidFill>
                  <a:srgbClr val="1F2023"/>
                </a:solidFill>
                <a:latin typeface="Calibri"/>
                <a:cs typeface="Calibri"/>
              </a:rPr>
              <a:t>total </a:t>
            </a:r>
            <a:r>
              <a:rPr sz="1800" b="0" i="1" spc="-39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libri"/>
                <a:cs typeface="Calibri"/>
              </a:rPr>
              <a:t>quantity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 it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represents.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79272" y="1578103"/>
            <a:ext cx="10890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Used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Python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Anywhere</a:t>
            </a:r>
            <a:r>
              <a:rPr sz="2400" b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host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4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website</a:t>
            </a:r>
            <a:r>
              <a:rPr sz="2400" b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live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24/7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so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your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24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play</a:t>
            </a:r>
            <a:r>
              <a:rPr sz="24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around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2400" b="1" spc="-5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and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view the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3" y="4691001"/>
            <a:ext cx="1074483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Scatter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Graph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showing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relationship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Outcome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Payload</a:t>
            </a:r>
            <a:r>
              <a:rPr sz="20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Mass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(Kg)</a:t>
            </a:r>
            <a:r>
              <a:rPr sz="2000" b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C1C1C"/>
                </a:solidFill>
                <a:latin typeface="Calibri"/>
                <a:cs typeface="Calibri"/>
              </a:rPr>
              <a:t>different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C1C1C"/>
                </a:solidFill>
                <a:latin typeface="Calibri"/>
                <a:cs typeface="Calibri"/>
              </a:rPr>
              <a:t>Booster </a:t>
            </a:r>
            <a:r>
              <a:rPr sz="2000" b="1" spc="-43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Versions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shows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relationship</a:t>
            </a:r>
            <a:r>
              <a:rPr sz="2000" spc="2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between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two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variables.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best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method 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show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you</a:t>
            </a:r>
            <a:r>
              <a:rPr sz="2000" spc="-3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non-linear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pattern.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spcBef>
                <a:spcPts val="5"/>
              </a:spcBef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range</a:t>
            </a:r>
            <a:r>
              <a:rPr sz="2000" spc="-2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1F2023"/>
                </a:solidFill>
                <a:latin typeface="Calibri"/>
                <a:cs typeface="Calibri"/>
              </a:rPr>
              <a:t>flow,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i.e.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maximum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minimum</a:t>
            </a:r>
            <a:r>
              <a:rPr sz="2000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value, can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determined.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Observation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 reading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straightforward.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5651" y="3078229"/>
            <a:ext cx="2212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Link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to</a:t>
            </a:r>
            <a:r>
              <a:rPr sz="1800" u="heavy" spc="-2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live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website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5652" y="3534285"/>
            <a:ext cx="2524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GitHub</a:t>
            </a:r>
            <a:r>
              <a:rPr sz="1800" u="heavy" spc="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Link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 to</a:t>
            </a:r>
            <a:r>
              <a:rPr sz="1800" u="heavy" spc="-2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source 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5" y="502821"/>
            <a:ext cx="688149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Predictive</a:t>
            </a:r>
            <a:r>
              <a:rPr sz="40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analysis</a:t>
            </a:r>
            <a:r>
              <a:rPr sz="40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(Classification)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3" y="301245"/>
            <a:ext cx="68961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Predictive </a:t>
            </a:r>
            <a:r>
              <a:rPr sz="4000" spc="-10" dirty="0"/>
              <a:t>analysis</a:t>
            </a:r>
            <a:r>
              <a:rPr sz="4000" spc="-30" dirty="0"/>
              <a:t> </a:t>
            </a:r>
            <a:r>
              <a:rPr sz="4000" spc="-10" dirty="0"/>
              <a:t>(Classification)</a:t>
            </a:r>
            <a:endParaRPr sz="40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311132" y="5734002"/>
            <a:ext cx="2524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sz="1800" u="heavy" spc="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Link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to</a:t>
            </a:r>
            <a:r>
              <a:rPr sz="1800" u="heavy" spc="-2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source 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273" y="1513413"/>
            <a:ext cx="5751195" cy="3998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BUILDING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L</a:t>
            </a:r>
            <a:r>
              <a:rPr sz="1400" dirty="0">
                <a:latin typeface="Arial MT"/>
                <a:cs typeface="Arial MT"/>
              </a:rPr>
              <a:t>oad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NumPy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Pandas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 MT"/>
                <a:cs typeface="Arial MT"/>
              </a:rPr>
              <a:t>Transform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Split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sets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Check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samples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Decide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which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type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machine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Set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parameters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5" dirty="0">
                <a:latin typeface="Arial MT"/>
                <a:cs typeface="Arial MT"/>
              </a:rPr>
              <a:t> GridSearchCV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 MT"/>
                <a:cs typeface="Arial MT"/>
              </a:rPr>
              <a:t>Fit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GridSearchCV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objects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EVALUATING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Check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accuracy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Get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hyperparameters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type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Plot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Confusion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IMPROVING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dirty="0">
                <a:latin typeface="Arial MT"/>
                <a:cs typeface="Arial MT"/>
              </a:rPr>
              <a:t>eature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Engineering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 MT"/>
                <a:cs typeface="Arial MT"/>
              </a:rPr>
              <a:t>Algorithm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Tuning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5721200"/>
            <a:ext cx="66243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FINDING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BEST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PERFORMING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CLASSIFICATION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277" y="5995521"/>
            <a:ext cx="75222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accuracy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score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wins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notebook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dictionary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scores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bottom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notebook.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0714" y="1962911"/>
            <a:ext cx="2717231" cy="2953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1" y="787427"/>
            <a:ext cx="147193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7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esults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4922" y="2482722"/>
            <a:ext cx="6711951" cy="22698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spc="15" dirty="0">
                <a:solidFill>
                  <a:srgbClr val="1C1C1C"/>
                </a:solidFill>
                <a:latin typeface="Segoe UI Light"/>
                <a:cs typeface="Segoe UI Light"/>
              </a:rPr>
              <a:t>Exploratory</a:t>
            </a:r>
            <a:r>
              <a:rPr sz="30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dirty="0">
                <a:solidFill>
                  <a:srgbClr val="1C1C1C"/>
                </a:solidFill>
                <a:latin typeface="Segoe UI Light"/>
                <a:cs typeface="Segoe UI Light"/>
              </a:rPr>
              <a:t>data</a:t>
            </a:r>
            <a:r>
              <a:rPr sz="3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analysis</a:t>
            </a:r>
            <a:r>
              <a:rPr sz="3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results</a:t>
            </a:r>
            <a:endParaRPr sz="3000">
              <a:latin typeface="Segoe UI Light"/>
              <a:cs typeface="Segoe UI Light"/>
            </a:endParaRPr>
          </a:p>
          <a:p>
            <a:pPr marL="241300" indent="-229235">
              <a:lnSpc>
                <a:spcPct val="100000"/>
              </a:lnSpc>
              <a:spcBef>
                <a:spcPts val="3434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Interactive</a:t>
            </a:r>
            <a:r>
              <a:rPr sz="3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analytics</a:t>
            </a:r>
            <a:r>
              <a:rPr sz="3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demo in </a:t>
            </a: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screenshots</a:t>
            </a:r>
            <a:endParaRPr sz="3000">
              <a:latin typeface="Segoe UI Light"/>
              <a:cs typeface="Segoe UI Light"/>
            </a:endParaRPr>
          </a:p>
          <a:p>
            <a:pPr marL="241300" indent="-229235">
              <a:lnSpc>
                <a:spcPct val="100000"/>
              </a:lnSpc>
              <a:spcBef>
                <a:spcPts val="3440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Predictive</a:t>
            </a:r>
            <a:r>
              <a:rPr sz="3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analysis</a:t>
            </a:r>
            <a:r>
              <a:rPr sz="3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results</a:t>
            </a:r>
            <a:endParaRPr sz="3000">
              <a:latin typeface="Segoe UI Light"/>
              <a:cs typeface="Segoe U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6" y="301245"/>
            <a:ext cx="149669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Results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16</a:t>
            </a:fld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3" y="1979676"/>
            <a:ext cx="3387852" cy="33878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7200" y="0"/>
              <a:ext cx="104647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209040"/>
            </a:xfrm>
            <a:custGeom>
              <a:avLst/>
              <a:gdLst/>
              <a:ahLst/>
              <a:cxnLst/>
              <a:rect l="l" t="t" r="r" b="b"/>
              <a:pathLst>
                <a:path w="12192000" h="1209040">
                  <a:moveTo>
                    <a:pt x="12192000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12192000" y="120853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45" y="216235"/>
            <a:ext cx="70631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0" dirty="0">
                <a:latin typeface="Segoe UI Light"/>
                <a:cs typeface="Segoe UI Light"/>
              </a:rPr>
              <a:t>EDA</a:t>
            </a:r>
            <a:r>
              <a:rPr sz="6000" spc="-4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with</a:t>
            </a:r>
            <a:r>
              <a:rPr sz="6000" spc="-55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Visualization</a:t>
            </a:r>
            <a:endParaRPr sz="60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17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3" y="2286965"/>
            <a:ext cx="12142583" cy="24139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68" y="531625"/>
            <a:ext cx="3364229" cy="107529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Flight</a:t>
            </a:r>
            <a:r>
              <a:rPr sz="36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Number</a:t>
            </a:r>
            <a:r>
              <a:rPr sz="36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vs.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Flight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005392"/>
                </a:solidFill>
                <a:latin typeface="Calibri"/>
                <a:cs typeface="Calibri"/>
              </a:rPr>
              <a:t>Site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26995" y="5075046"/>
            <a:ext cx="5603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more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amount 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of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flights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at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launch site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greater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48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 rate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at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launch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site.</a:t>
            </a:r>
            <a:endParaRPr sz="1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8" y="2229505"/>
            <a:ext cx="12149543" cy="2342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73" y="531625"/>
            <a:ext cx="3237865" cy="107529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20" dirty="0">
                <a:solidFill>
                  <a:srgbClr val="005392"/>
                </a:solidFill>
                <a:latin typeface="Calibri"/>
                <a:cs typeface="Calibri"/>
              </a:rPr>
              <a:t>Payload</a:t>
            </a:r>
            <a:r>
              <a:rPr sz="3600" b="1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Mass</a:t>
            </a:r>
            <a:r>
              <a:rPr sz="36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vs.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005392"/>
                </a:solidFill>
                <a:latin typeface="Calibri"/>
                <a:cs typeface="Calibri"/>
              </a:rPr>
              <a:t>Site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6849" y="4891865"/>
            <a:ext cx="1025207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greater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payload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mass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for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Launch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Site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CCAFS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Segoe UI Light"/>
                <a:cs typeface="Segoe UI Light"/>
              </a:rPr>
              <a:t>SLC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40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higher</a:t>
            </a:r>
            <a:r>
              <a:rPr sz="18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rate for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Rocket. 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There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not quite</a:t>
            </a:r>
            <a:r>
              <a:rPr sz="1800" spc="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</a:t>
            </a:r>
            <a:r>
              <a:rPr sz="18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clear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pattern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to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be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found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using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this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visualization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to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make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decision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if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Launch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Site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is </a:t>
            </a:r>
            <a:r>
              <a:rPr sz="1800" spc="-47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dependant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Segoe UI Light"/>
                <a:cs typeface="Segoe UI Light"/>
              </a:rPr>
              <a:t>Pay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Load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Mass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for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a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launch.</a:t>
            </a:r>
            <a:endParaRPr sz="1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1" y="301245"/>
            <a:ext cx="15481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Outl</a:t>
            </a:r>
            <a:r>
              <a:rPr sz="4000" spc="-20" dirty="0"/>
              <a:t>i</a:t>
            </a:r>
            <a:r>
              <a:rPr sz="4000" spc="-10" dirty="0"/>
              <a:t>ne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0" y="1344167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4269" y="1819365"/>
            <a:ext cx="3983355" cy="434862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Executive</a:t>
            </a:r>
            <a:r>
              <a:rPr sz="36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Segoe UI Light"/>
                <a:cs typeface="Segoe UI Light"/>
              </a:rPr>
              <a:t>Summary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15" dirty="0">
                <a:solidFill>
                  <a:srgbClr val="FFFFFF"/>
                </a:solidFill>
                <a:latin typeface="Segoe UI Light"/>
                <a:cs typeface="Segoe UI Light"/>
              </a:rPr>
              <a:t>Introduction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Methodology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Results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Conclusion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solidFill>
                  <a:srgbClr val="FFFFFF"/>
                </a:solidFill>
                <a:latin typeface="Segoe UI Light"/>
                <a:cs typeface="Segoe UI Light"/>
              </a:rPr>
              <a:t>Appendix</a:t>
            </a:r>
            <a:endParaRPr sz="3600">
              <a:latin typeface="Segoe UI Light"/>
              <a:cs typeface="Segoe U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711" y="1924811"/>
            <a:ext cx="3921252" cy="37033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9" y="6464986"/>
            <a:ext cx="1536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7344" y="592583"/>
            <a:ext cx="3592829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solidFill>
                  <a:srgbClr val="005392"/>
                </a:solidFill>
                <a:latin typeface="Calibri"/>
                <a:cs typeface="Calibri"/>
              </a:rPr>
              <a:t>Success</a:t>
            </a:r>
            <a:r>
              <a:rPr sz="32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spc="-40" dirty="0">
                <a:solidFill>
                  <a:srgbClr val="005392"/>
                </a:solidFill>
                <a:latin typeface="Calibri"/>
                <a:cs typeface="Calibri"/>
              </a:rPr>
              <a:t>rate</a:t>
            </a:r>
            <a:r>
              <a:rPr sz="3200" b="1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5392"/>
                </a:solidFill>
                <a:latin typeface="Calibri"/>
                <a:cs typeface="Calibri"/>
              </a:rPr>
              <a:t>vs.</a:t>
            </a:r>
            <a:r>
              <a:rPr sz="3200"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5392"/>
                </a:solidFill>
                <a:latin typeface="Calibri"/>
                <a:cs typeface="Calibri"/>
              </a:rPr>
              <a:t>Orbit </a:t>
            </a:r>
            <a:r>
              <a:rPr sz="3200" b="1" spc="-7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5392"/>
                </a:solidFill>
                <a:latin typeface="Calibri"/>
                <a:cs typeface="Calibri"/>
              </a:rPr>
              <a:t>type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9020" y="300227"/>
            <a:ext cx="5305931" cy="51802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7346" y="1856994"/>
            <a:ext cx="4493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Orbit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GEO,HEO,SSO,ES-L1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has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best Success </a:t>
            </a:r>
            <a:r>
              <a:rPr sz="1800" spc="-48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Rate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484" y="793245"/>
            <a:ext cx="2986405" cy="186397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1" spc="-10" dirty="0">
                <a:solidFill>
                  <a:srgbClr val="005392"/>
                </a:solidFill>
                <a:latin typeface="Calibri"/>
                <a:cs typeface="Calibri"/>
              </a:rPr>
              <a:t>Flight</a:t>
            </a:r>
            <a:r>
              <a:rPr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libri"/>
                <a:cs typeface="Calibri"/>
              </a:rPr>
              <a:t>Number</a:t>
            </a:r>
            <a:r>
              <a:rPr b="1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5392"/>
                </a:solidFill>
                <a:latin typeface="Calibri"/>
                <a:cs typeface="Calibri"/>
              </a:rPr>
              <a:t>vs. </a:t>
            </a:r>
            <a:r>
              <a:rPr b="1" spc="-7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libri"/>
                <a:cs typeface="Calibri"/>
              </a:rPr>
              <a:t>Orbit</a:t>
            </a:r>
            <a:r>
              <a:rPr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libri"/>
                <a:cs typeface="Calibri"/>
              </a:rPr>
              <a:t>type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21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751344"/>
            <a:ext cx="6699493" cy="46954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4481" y="2241938"/>
            <a:ext cx="3361691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1C1C1C"/>
                </a:solidFill>
                <a:latin typeface="Segoe UI Light"/>
                <a:cs typeface="Segoe UI Light"/>
              </a:rPr>
              <a:t>You</a:t>
            </a:r>
            <a:r>
              <a:rPr sz="18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should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see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that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in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LEO 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orbit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Success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appears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related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to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number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Segoe UI Light"/>
                <a:cs typeface="Segoe UI Light"/>
              </a:rPr>
              <a:t>of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flights;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other hand,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there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seems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be no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relationship between flight number </a:t>
            </a:r>
            <a:r>
              <a:rPr sz="1800" spc="-48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when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in </a:t>
            </a:r>
            <a:r>
              <a:rPr sz="1800" spc="-40" dirty="0">
                <a:solidFill>
                  <a:srgbClr val="1C1C1C"/>
                </a:solidFill>
                <a:latin typeface="Segoe UI Light"/>
                <a:cs typeface="Segoe UI Light"/>
              </a:rPr>
              <a:t>GTO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orbit.</a:t>
            </a:r>
            <a:endParaRPr sz="1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00" y="765175"/>
            <a:ext cx="3235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20" dirty="0">
                <a:solidFill>
                  <a:srgbClr val="005392"/>
                </a:solidFill>
                <a:latin typeface="Calibri"/>
                <a:cs typeface="Calibri"/>
              </a:rPr>
              <a:t>Payload</a:t>
            </a:r>
            <a:r>
              <a:rPr sz="3600" b="1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vs.</a:t>
            </a:r>
            <a:r>
              <a:rPr sz="36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Orbit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type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22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9" y="890016"/>
            <a:ext cx="6874753" cy="4701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5705" y="3782318"/>
            <a:ext cx="376745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1C1C1C"/>
                </a:solidFill>
                <a:latin typeface="Segoe UI Light"/>
                <a:cs typeface="Segoe UI Light"/>
              </a:rPr>
              <a:t>You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should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15" dirty="0">
                <a:solidFill>
                  <a:srgbClr val="1C1C1C"/>
                </a:solidFill>
                <a:latin typeface="Segoe UI Light"/>
                <a:cs typeface="Segoe UI Light"/>
              </a:rPr>
              <a:t>observe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that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Heavy 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payloads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have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 negative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influence </a:t>
            </a:r>
            <a:r>
              <a:rPr sz="2000" spc="-53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5" dirty="0">
                <a:solidFill>
                  <a:srgbClr val="1C1C1C"/>
                </a:solidFill>
                <a:latin typeface="Segoe UI Light"/>
                <a:cs typeface="Segoe UI Light"/>
              </a:rPr>
              <a:t>GTO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orbits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positive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5" dirty="0">
                <a:solidFill>
                  <a:srgbClr val="1C1C1C"/>
                </a:solidFill>
                <a:latin typeface="Segoe UI Light"/>
                <a:cs typeface="Segoe UI Light"/>
              </a:rPr>
              <a:t>GTO </a:t>
            </a:r>
            <a:r>
              <a:rPr sz="2000" spc="-53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25" dirty="0">
                <a:solidFill>
                  <a:srgbClr val="1C1C1C"/>
                </a:solidFill>
                <a:latin typeface="Segoe UI Light"/>
                <a:cs typeface="Segoe UI Light"/>
              </a:rPr>
              <a:t>Polar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LEO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(ISS)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orbits.</a:t>
            </a:r>
            <a:endParaRPr sz="20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913" y="411226"/>
            <a:ext cx="2884171" cy="107529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3600" b="1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success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yearly</a:t>
            </a:r>
            <a:r>
              <a:rPr sz="36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trend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23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2420" y="454159"/>
            <a:ext cx="7501128" cy="53953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6912" y="4364868"/>
            <a:ext cx="296100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you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can </a:t>
            </a:r>
            <a:r>
              <a:rPr sz="2400" spc="15" dirty="0">
                <a:solidFill>
                  <a:srgbClr val="1C1C1C"/>
                </a:solidFill>
                <a:latin typeface="Segoe UI Light"/>
                <a:cs typeface="Segoe UI Light"/>
              </a:rPr>
              <a:t>observe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that </a:t>
            </a:r>
            <a:r>
              <a:rPr sz="24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 rate since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2013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kept </a:t>
            </a:r>
            <a:r>
              <a:rPr sz="2400" spc="-10" dirty="0">
                <a:solidFill>
                  <a:srgbClr val="1C1C1C"/>
                </a:solidFill>
                <a:latin typeface="Segoe UI Light"/>
                <a:cs typeface="Segoe UI Light"/>
              </a:rPr>
              <a:t>increasing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till </a:t>
            </a:r>
            <a:r>
              <a:rPr sz="2400" spc="-64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2020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3434588" y="0"/>
                  </a:moveTo>
                  <a:lnTo>
                    <a:pt x="198628" y="0"/>
                  </a:lnTo>
                  <a:lnTo>
                    <a:pt x="153075" y="5244"/>
                  </a:lnTo>
                  <a:lnTo>
                    <a:pt x="111263" y="20183"/>
                  </a:lnTo>
                  <a:lnTo>
                    <a:pt x="74384" y="43627"/>
                  </a:lnTo>
                  <a:lnTo>
                    <a:pt x="43627" y="74384"/>
                  </a:lnTo>
                  <a:lnTo>
                    <a:pt x="20183" y="111263"/>
                  </a:lnTo>
                  <a:lnTo>
                    <a:pt x="5244" y="153075"/>
                  </a:lnTo>
                  <a:lnTo>
                    <a:pt x="0" y="198628"/>
                  </a:lnTo>
                  <a:lnTo>
                    <a:pt x="0" y="993140"/>
                  </a:lnTo>
                  <a:lnTo>
                    <a:pt x="5244" y="1038692"/>
                  </a:lnTo>
                  <a:lnTo>
                    <a:pt x="20183" y="1080504"/>
                  </a:lnTo>
                  <a:lnTo>
                    <a:pt x="43627" y="1117383"/>
                  </a:lnTo>
                  <a:lnTo>
                    <a:pt x="74384" y="1148140"/>
                  </a:lnTo>
                  <a:lnTo>
                    <a:pt x="111263" y="1171584"/>
                  </a:lnTo>
                  <a:lnTo>
                    <a:pt x="153075" y="1186523"/>
                  </a:lnTo>
                  <a:lnTo>
                    <a:pt x="198628" y="1191768"/>
                  </a:lnTo>
                  <a:lnTo>
                    <a:pt x="3434588" y="1191768"/>
                  </a:lnTo>
                  <a:lnTo>
                    <a:pt x="3480140" y="1186523"/>
                  </a:lnTo>
                  <a:lnTo>
                    <a:pt x="3521952" y="1171584"/>
                  </a:lnTo>
                  <a:lnTo>
                    <a:pt x="3558831" y="1148140"/>
                  </a:lnTo>
                  <a:lnTo>
                    <a:pt x="3589588" y="1117383"/>
                  </a:lnTo>
                  <a:lnTo>
                    <a:pt x="3613032" y="1080504"/>
                  </a:lnTo>
                  <a:lnTo>
                    <a:pt x="3627971" y="1038692"/>
                  </a:lnTo>
                  <a:lnTo>
                    <a:pt x="3633216" y="993140"/>
                  </a:lnTo>
                  <a:lnTo>
                    <a:pt x="3633216" y="198628"/>
                  </a:lnTo>
                  <a:lnTo>
                    <a:pt x="3627971" y="153075"/>
                  </a:lnTo>
                  <a:lnTo>
                    <a:pt x="3613032" y="111263"/>
                  </a:lnTo>
                  <a:lnTo>
                    <a:pt x="3589588" y="74384"/>
                  </a:lnTo>
                  <a:lnTo>
                    <a:pt x="3558831" y="43627"/>
                  </a:lnTo>
                  <a:lnTo>
                    <a:pt x="3521952" y="20183"/>
                  </a:lnTo>
                  <a:lnTo>
                    <a:pt x="3480140" y="5244"/>
                  </a:lnTo>
                  <a:lnTo>
                    <a:pt x="3434588" y="0"/>
                  </a:lnTo>
                  <a:close/>
                </a:path>
              </a:pathLst>
            </a:custGeom>
            <a:solidFill>
              <a:srgbClr val="B74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0" y="198628"/>
                  </a:moveTo>
                  <a:lnTo>
                    <a:pt x="5244" y="153075"/>
                  </a:lnTo>
                  <a:lnTo>
                    <a:pt x="20183" y="111263"/>
                  </a:lnTo>
                  <a:lnTo>
                    <a:pt x="43627" y="74384"/>
                  </a:lnTo>
                  <a:lnTo>
                    <a:pt x="74384" y="43627"/>
                  </a:lnTo>
                  <a:lnTo>
                    <a:pt x="111263" y="20183"/>
                  </a:lnTo>
                  <a:lnTo>
                    <a:pt x="153075" y="5244"/>
                  </a:lnTo>
                  <a:lnTo>
                    <a:pt x="198628" y="0"/>
                  </a:lnTo>
                  <a:lnTo>
                    <a:pt x="3434588" y="0"/>
                  </a:lnTo>
                  <a:lnTo>
                    <a:pt x="3480140" y="5244"/>
                  </a:lnTo>
                  <a:lnTo>
                    <a:pt x="3521952" y="20183"/>
                  </a:lnTo>
                  <a:lnTo>
                    <a:pt x="3558831" y="43627"/>
                  </a:lnTo>
                  <a:lnTo>
                    <a:pt x="3589588" y="74384"/>
                  </a:lnTo>
                  <a:lnTo>
                    <a:pt x="3613032" y="111263"/>
                  </a:lnTo>
                  <a:lnTo>
                    <a:pt x="3627971" y="153075"/>
                  </a:lnTo>
                  <a:lnTo>
                    <a:pt x="3633216" y="198628"/>
                  </a:lnTo>
                  <a:lnTo>
                    <a:pt x="3633216" y="993140"/>
                  </a:lnTo>
                  <a:lnTo>
                    <a:pt x="3627971" y="1038692"/>
                  </a:lnTo>
                  <a:lnTo>
                    <a:pt x="3613032" y="1080504"/>
                  </a:lnTo>
                  <a:lnTo>
                    <a:pt x="3589588" y="1117383"/>
                  </a:lnTo>
                  <a:lnTo>
                    <a:pt x="3558831" y="1148140"/>
                  </a:lnTo>
                  <a:lnTo>
                    <a:pt x="3521952" y="1171584"/>
                  </a:lnTo>
                  <a:lnTo>
                    <a:pt x="3480140" y="1186523"/>
                  </a:lnTo>
                  <a:lnTo>
                    <a:pt x="3434588" y="1191768"/>
                  </a:lnTo>
                  <a:lnTo>
                    <a:pt x="198628" y="1191768"/>
                  </a:lnTo>
                  <a:lnTo>
                    <a:pt x="153075" y="1186523"/>
                  </a:lnTo>
                  <a:lnTo>
                    <a:pt x="111263" y="1171584"/>
                  </a:lnTo>
                  <a:lnTo>
                    <a:pt x="74384" y="1148140"/>
                  </a:lnTo>
                  <a:lnTo>
                    <a:pt x="43627" y="1117383"/>
                  </a:lnTo>
                  <a:lnTo>
                    <a:pt x="20183" y="1080504"/>
                  </a:lnTo>
                  <a:lnTo>
                    <a:pt x="5244" y="1038692"/>
                  </a:lnTo>
                  <a:lnTo>
                    <a:pt x="0" y="993140"/>
                  </a:lnTo>
                  <a:lnTo>
                    <a:pt x="0" y="198628"/>
                  </a:lnTo>
                  <a:close/>
                </a:path>
              </a:pathLst>
            </a:custGeom>
            <a:ln w="12700">
              <a:solidFill>
                <a:srgbClr val="B74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88509" y="860502"/>
            <a:ext cx="30168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latin typeface="Arial"/>
                <a:cs typeface="Arial"/>
              </a:rPr>
              <a:t>EDA</a:t>
            </a:r>
            <a:r>
              <a:rPr sz="4800" b="1" spc="-280" dirty="0">
                <a:latin typeface="Arial"/>
                <a:cs typeface="Arial"/>
              </a:rPr>
              <a:t> </a:t>
            </a:r>
            <a:r>
              <a:rPr sz="4800" b="1" dirty="0">
                <a:latin typeface="Arial"/>
                <a:cs typeface="Arial"/>
              </a:rPr>
              <a:t>WITH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21"/>
            <a:ext cx="446278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libri"/>
                <a:cs typeface="Calibri"/>
              </a:rPr>
              <a:t>All</a:t>
            </a:r>
            <a:r>
              <a:rPr sz="4000"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4000"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5392"/>
                </a:solidFill>
                <a:latin typeface="Calibri"/>
                <a:cs typeface="Calibri"/>
              </a:rPr>
              <a:t>site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names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1" y="338711"/>
            <a:ext cx="418465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Unique</a:t>
            </a:r>
            <a:r>
              <a:rPr sz="4000" spc="-25" dirty="0"/>
              <a:t> </a:t>
            </a:r>
            <a:r>
              <a:rPr sz="4000" spc="-10" dirty="0"/>
              <a:t>Launch</a:t>
            </a:r>
            <a:r>
              <a:rPr sz="4000" spc="-30" dirty="0"/>
              <a:t> </a:t>
            </a:r>
            <a:r>
              <a:rPr sz="4000" spc="-15" dirty="0"/>
              <a:t>Sites</a:t>
            </a:r>
            <a:endParaRPr sz="4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25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45811" y="1942083"/>
          <a:ext cx="3350895" cy="2673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1211"/>
              </a:tblGrid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Unique</a:t>
                      </a:r>
                      <a:r>
                        <a:rPr sz="2000" b="1" spc="-20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Launch</a:t>
                      </a:r>
                      <a:r>
                        <a:rPr sz="2000" b="1" spc="-20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Sites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CCAFS</a:t>
                      </a:r>
                      <a:r>
                        <a:rPr sz="2000" spc="-7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LC-40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CCAFS</a:t>
                      </a:r>
                      <a:r>
                        <a:rPr sz="2000" spc="-6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SLC-40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382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CCAFS</a:t>
                      </a:r>
                      <a:r>
                        <a:rPr sz="2000" spc="-6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SLC-40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KSC</a:t>
                      </a:r>
                      <a:r>
                        <a:rPr sz="2000" spc="-4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LC-39A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VAFB</a:t>
                      </a:r>
                      <a:r>
                        <a:rPr sz="2000" spc="-5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SLC-4E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76503" y="2159255"/>
            <a:ext cx="3619500" cy="1534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select</a:t>
            </a:r>
            <a:r>
              <a:rPr sz="2400" spc="-40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DISTINCT</a:t>
            </a:r>
            <a:r>
              <a:rPr sz="2400" spc="-5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Launch_Site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from</a:t>
            </a:r>
            <a:r>
              <a:rPr sz="2400" spc="-4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tblSpaceX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94025" y="2840743"/>
            <a:ext cx="1297305" cy="597535"/>
          </a:xfrm>
          <a:custGeom>
            <a:avLst/>
            <a:gdLst/>
            <a:ahLst/>
            <a:cxnLst/>
            <a:rect l="l" t="t" r="r" b="b"/>
            <a:pathLst>
              <a:path w="1297304" h="597535">
                <a:moveTo>
                  <a:pt x="998219" y="0"/>
                </a:moveTo>
                <a:lnTo>
                  <a:pt x="998219" y="149351"/>
                </a:lnTo>
                <a:lnTo>
                  <a:pt x="0" y="149351"/>
                </a:lnTo>
                <a:lnTo>
                  <a:pt x="0" y="448055"/>
                </a:lnTo>
                <a:lnTo>
                  <a:pt x="998219" y="448055"/>
                </a:lnTo>
                <a:lnTo>
                  <a:pt x="998219" y="597408"/>
                </a:lnTo>
                <a:lnTo>
                  <a:pt x="1296924" y="298703"/>
                </a:lnTo>
                <a:lnTo>
                  <a:pt x="99821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548" y="4431287"/>
            <a:ext cx="5897880" cy="111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 it will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show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Unique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values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Launch_Site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"/>
            <a:ext cx="12192000" cy="1344295"/>
            <a:chOff x="0" y="0"/>
            <a:chExt cx="12192000" cy="1344295"/>
          </a:xfrm>
        </p:grpSpPr>
        <p:sp>
          <p:nvSpPr>
            <p:cNvPr id="3" name="object 3"/>
            <p:cNvSpPr/>
            <p:nvPr/>
          </p:nvSpPr>
          <p:spPr>
            <a:xfrm>
              <a:off x="838199" y="1296924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3441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1" y="338711"/>
            <a:ext cx="735139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Launch</a:t>
            </a:r>
            <a:r>
              <a:rPr sz="4000" spc="-10" dirty="0"/>
              <a:t> </a:t>
            </a:r>
            <a:r>
              <a:rPr sz="4000" spc="-20" dirty="0"/>
              <a:t>site</a:t>
            </a:r>
            <a:r>
              <a:rPr sz="4000" spc="-5" dirty="0"/>
              <a:t> </a:t>
            </a:r>
            <a:r>
              <a:rPr sz="4000" spc="-10" dirty="0"/>
              <a:t>names begin with</a:t>
            </a:r>
            <a:r>
              <a:rPr sz="4000" spc="-5" dirty="0"/>
              <a:t> `CCA`</a:t>
            </a:r>
            <a:endParaRPr sz="40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24257" y="1684478"/>
            <a:ext cx="4125595" cy="1534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select</a:t>
            </a: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60" dirty="0">
                <a:solidFill>
                  <a:srgbClr val="005392"/>
                </a:solidFill>
                <a:latin typeface="Segoe UI Light"/>
                <a:cs typeface="Segoe UI Light"/>
              </a:rPr>
              <a:t>TOP</a:t>
            </a:r>
            <a:r>
              <a:rPr sz="2400" spc="-10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5</a:t>
            </a:r>
            <a:r>
              <a:rPr sz="2400" spc="-10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* </a:t>
            </a: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from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 tblSpaceX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WHERE</a:t>
            </a: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Launch_Site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LIKE</a:t>
            </a:r>
            <a:r>
              <a:rPr sz="2400" spc="-2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'KSC%'</a:t>
            </a:r>
            <a:endParaRPr sz="2400">
              <a:latin typeface="Segoe UI Light"/>
              <a:cs typeface="Segoe U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7" y="4197096"/>
            <a:ext cx="12041124" cy="18333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96891" y="1931366"/>
            <a:ext cx="21437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6893" y="2480569"/>
            <a:ext cx="58680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TOP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5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it will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show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5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records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tblSpaceX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libri"/>
                <a:cs typeface="Calibri"/>
              </a:rPr>
              <a:t>keyword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has a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wild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card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‘KSC%’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percentage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end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suggests</a:t>
            </a:r>
            <a:r>
              <a:rPr sz="18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Launch_Site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name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must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start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KSC.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90444" y="3366515"/>
            <a:ext cx="431800" cy="521334"/>
          </a:xfrm>
          <a:custGeom>
            <a:avLst/>
            <a:gdLst/>
            <a:ahLst/>
            <a:cxnLst/>
            <a:rect l="l" t="t" r="r" b="b"/>
            <a:pathLst>
              <a:path w="431800" h="521335">
                <a:moveTo>
                  <a:pt x="323469" y="0"/>
                </a:moveTo>
                <a:lnTo>
                  <a:pt x="107823" y="0"/>
                </a:lnTo>
                <a:lnTo>
                  <a:pt x="107823" y="305562"/>
                </a:lnTo>
                <a:lnTo>
                  <a:pt x="0" y="305562"/>
                </a:lnTo>
                <a:lnTo>
                  <a:pt x="215645" y="521208"/>
                </a:lnTo>
                <a:lnTo>
                  <a:pt x="431292" y="305562"/>
                </a:lnTo>
                <a:lnTo>
                  <a:pt x="323469" y="305562"/>
                </a:lnTo>
                <a:lnTo>
                  <a:pt x="32346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0" y="502821"/>
            <a:ext cx="400748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80" dirty="0">
                <a:solidFill>
                  <a:srgbClr val="005392"/>
                </a:solidFill>
                <a:latin typeface="Calibri"/>
                <a:cs typeface="Calibri"/>
              </a:rPr>
              <a:t>Total</a:t>
            </a:r>
            <a:r>
              <a:rPr sz="40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5392"/>
                </a:solidFill>
                <a:latin typeface="Calibri"/>
                <a:cs typeface="Calibri"/>
              </a:rPr>
              <a:t>payload</a:t>
            </a:r>
            <a:r>
              <a:rPr sz="40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mass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1" y="338711"/>
            <a:ext cx="910907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/>
              <a:t>Total</a:t>
            </a:r>
            <a:r>
              <a:rPr sz="4000" spc="-5" dirty="0"/>
              <a:t> </a:t>
            </a:r>
            <a:r>
              <a:rPr sz="4000" spc="-30" dirty="0"/>
              <a:t>Payload</a:t>
            </a:r>
            <a:r>
              <a:rPr sz="4000" dirty="0"/>
              <a:t> </a:t>
            </a:r>
            <a:r>
              <a:rPr sz="4000" spc="-5" dirty="0"/>
              <a:t>Mass</a:t>
            </a:r>
            <a:r>
              <a:rPr sz="4000" dirty="0"/>
              <a:t> </a:t>
            </a:r>
            <a:r>
              <a:rPr sz="4000" spc="-15" dirty="0"/>
              <a:t>by</a:t>
            </a:r>
            <a:r>
              <a:rPr sz="4000" dirty="0"/>
              <a:t> </a:t>
            </a:r>
            <a:r>
              <a:rPr sz="4000" spc="-20" dirty="0"/>
              <a:t>Customer</a:t>
            </a:r>
            <a:r>
              <a:rPr sz="4000" spc="5" dirty="0"/>
              <a:t> </a:t>
            </a:r>
            <a:r>
              <a:rPr sz="4000" spc="-10" dirty="0"/>
              <a:t>NASA</a:t>
            </a:r>
            <a:r>
              <a:rPr sz="4000" dirty="0"/>
              <a:t> </a:t>
            </a:r>
            <a:r>
              <a:rPr sz="4000" spc="-20" dirty="0"/>
              <a:t>(CRS)</a:t>
            </a:r>
            <a:endParaRPr sz="40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57026" y="1605488"/>
            <a:ext cx="7176135" cy="15010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5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SUM(PAYLOAD_MASS_KG_)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30" dirty="0">
                <a:solidFill>
                  <a:srgbClr val="1C1C1C"/>
                </a:solidFill>
                <a:latin typeface="Segoe UI Light"/>
                <a:cs typeface="Segoe UI Light"/>
              </a:rPr>
              <a:t>TotalPayloadMass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tblSpaceX </a:t>
            </a:r>
            <a:r>
              <a:rPr sz="2000" spc="-53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Customer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'NASA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(CRS)'",'TotalPayloadMass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6894" y="3967358"/>
            <a:ext cx="5482591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SUM</a:t>
            </a:r>
            <a:r>
              <a:rPr sz="1800" b="1" i="1" spc="4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summates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total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3276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perform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calculations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Customer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NASA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(CRS)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85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4523" y="4328159"/>
            <a:ext cx="3153156" cy="13746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5" y="75387"/>
            <a:ext cx="9887585" cy="11353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335"/>
              </a:spcBef>
            </a:pPr>
            <a:r>
              <a:rPr sz="3700" spc="-35" dirty="0"/>
              <a:t>Average</a:t>
            </a:r>
            <a:r>
              <a:rPr sz="3700" spc="-5" dirty="0"/>
              <a:t> </a:t>
            </a:r>
            <a:r>
              <a:rPr sz="3700" spc="-20" dirty="0"/>
              <a:t>Payload</a:t>
            </a:r>
            <a:r>
              <a:rPr sz="3700" spc="-10" dirty="0"/>
              <a:t> </a:t>
            </a:r>
            <a:r>
              <a:rPr sz="3700" dirty="0"/>
              <a:t>Mass</a:t>
            </a:r>
            <a:r>
              <a:rPr sz="3700" spc="-10" dirty="0"/>
              <a:t> carried </a:t>
            </a:r>
            <a:r>
              <a:rPr sz="3700" spc="-5" dirty="0"/>
              <a:t>by</a:t>
            </a:r>
            <a:r>
              <a:rPr sz="3700" spc="-20" dirty="0"/>
              <a:t> </a:t>
            </a:r>
            <a:r>
              <a:rPr sz="3700" spc="-15" dirty="0"/>
              <a:t>booster</a:t>
            </a:r>
            <a:r>
              <a:rPr sz="3700" spc="-20" dirty="0"/>
              <a:t> version</a:t>
            </a:r>
            <a:r>
              <a:rPr sz="3700" spc="-10" dirty="0"/>
              <a:t> F9 </a:t>
            </a:r>
            <a:r>
              <a:rPr sz="3700" spc="-819" dirty="0"/>
              <a:t> </a:t>
            </a:r>
            <a:r>
              <a:rPr sz="3700" spc="-5" dirty="0"/>
              <a:t>v1.1</a:t>
            </a:r>
            <a:endParaRPr sz="37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7021" y="1300462"/>
            <a:ext cx="7517131" cy="16549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0" dirty="0">
                <a:solidFill>
                  <a:srgbClr val="1C1C1C"/>
                </a:solidFill>
                <a:latin typeface="Segoe UI Light"/>
                <a:cs typeface="Segoe UI Light"/>
              </a:rPr>
              <a:t>AVG(PAYLOAD_MASS_KG_)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AveragePayloadMass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tblSpaceX</a:t>
            </a:r>
            <a:endParaRPr sz="20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Booster_Version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'F9</a:t>
            </a:r>
            <a:r>
              <a:rPr sz="20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v1.1'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6895" y="3967358"/>
            <a:ext cx="56318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0" dirty="0">
                <a:solidFill>
                  <a:srgbClr val="1C1C1C"/>
                </a:solidFill>
                <a:latin typeface="Calibri"/>
                <a:cs typeface="Calibri"/>
              </a:rPr>
              <a:t>AVG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works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out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average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68199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perform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calculations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Booster_version</a:t>
            </a:r>
            <a:r>
              <a:rPr sz="1800" b="1" i="1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F9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v1.1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0885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9263" y="4273304"/>
            <a:ext cx="3485388" cy="12938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21"/>
            <a:ext cx="750824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20" dirty="0">
                <a:solidFill>
                  <a:srgbClr val="005392"/>
                </a:solidFill>
                <a:latin typeface="Calibri"/>
                <a:cs typeface="Calibri"/>
              </a:rPr>
              <a:t>First</a:t>
            </a:r>
            <a:r>
              <a:rPr sz="4000" b="1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005392"/>
                </a:solidFill>
                <a:latin typeface="Calibri"/>
                <a:cs typeface="Calibri"/>
              </a:rPr>
              <a:t>successful</a:t>
            </a:r>
            <a:r>
              <a:rPr sz="4000" b="1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5392"/>
                </a:solidFill>
                <a:latin typeface="Calibri"/>
                <a:cs typeface="Calibri"/>
              </a:rPr>
              <a:t>ground</a:t>
            </a:r>
            <a:r>
              <a:rPr sz="4000" b="1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landing</a:t>
            </a:r>
            <a:r>
              <a:rPr sz="4000" b="1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005392"/>
                </a:solidFill>
                <a:latin typeface="Calibri"/>
                <a:cs typeface="Calibri"/>
              </a:rPr>
              <a:t>date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1" y="90936"/>
            <a:ext cx="9290051" cy="107529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5" dirty="0">
                <a:solidFill>
                  <a:srgbClr val="D3D3D3"/>
                </a:solidFill>
              </a:rPr>
              <a:t>The </a:t>
            </a:r>
            <a:r>
              <a:rPr sz="3600" spc="-25" dirty="0">
                <a:solidFill>
                  <a:srgbClr val="D3D3D3"/>
                </a:solidFill>
              </a:rPr>
              <a:t>date </a:t>
            </a:r>
            <a:r>
              <a:rPr sz="3600" spc="-10" dirty="0">
                <a:solidFill>
                  <a:srgbClr val="D3D3D3"/>
                </a:solidFill>
              </a:rPr>
              <a:t>where </a:t>
            </a:r>
            <a:r>
              <a:rPr sz="3600" dirty="0">
                <a:solidFill>
                  <a:srgbClr val="D3D3D3"/>
                </a:solidFill>
              </a:rPr>
              <a:t>the </a:t>
            </a:r>
            <a:r>
              <a:rPr sz="3600" spc="-10" dirty="0">
                <a:solidFill>
                  <a:srgbClr val="D3D3D3"/>
                </a:solidFill>
              </a:rPr>
              <a:t>successful </a:t>
            </a:r>
            <a:r>
              <a:rPr sz="3600" spc="-5" dirty="0">
                <a:solidFill>
                  <a:srgbClr val="D3D3D3"/>
                </a:solidFill>
              </a:rPr>
              <a:t>landing </a:t>
            </a:r>
            <a:r>
              <a:rPr sz="3600" spc="-15" dirty="0">
                <a:solidFill>
                  <a:srgbClr val="D3D3D3"/>
                </a:solidFill>
              </a:rPr>
              <a:t>outcome </a:t>
            </a:r>
            <a:r>
              <a:rPr sz="3600" dirty="0">
                <a:solidFill>
                  <a:srgbClr val="D3D3D3"/>
                </a:solidFill>
              </a:rPr>
              <a:t>in </a:t>
            </a:r>
            <a:r>
              <a:rPr sz="3600" spc="-800" dirty="0">
                <a:solidFill>
                  <a:srgbClr val="D3D3D3"/>
                </a:solidFill>
              </a:rPr>
              <a:t> </a:t>
            </a:r>
            <a:r>
              <a:rPr sz="3600" spc="-20" dirty="0">
                <a:solidFill>
                  <a:srgbClr val="D3D3D3"/>
                </a:solidFill>
              </a:rPr>
              <a:t>drone</a:t>
            </a:r>
            <a:r>
              <a:rPr sz="3600" spc="-10" dirty="0">
                <a:solidFill>
                  <a:srgbClr val="D3D3D3"/>
                </a:solidFill>
              </a:rPr>
              <a:t> ship</a:t>
            </a:r>
            <a:r>
              <a:rPr sz="3600" spc="-5" dirty="0">
                <a:solidFill>
                  <a:srgbClr val="D3D3D3"/>
                </a:solidFill>
              </a:rPr>
              <a:t> </a:t>
            </a:r>
            <a:r>
              <a:rPr sz="3600" spc="-15" dirty="0">
                <a:solidFill>
                  <a:srgbClr val="D3D3D3"/>
                </a:solidFill>
              </a:rPr>
              <a:t>was </a:t>
            </a:r>
            <a:r>
              <a:rPr sz="3600" spc="-10" dirty="0">
                <a:solidFill>
                  <a:srgbClr val="D3D3D3"/>
                </a:solidFill>
              </a:rPr>
              <a:t>achieved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72872" y="2563114"/>
            <a:ext cx="934148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MIN(Date)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SLO</a:t>
            </a:r>
            <a:r>
              <a:rPr sz="2000" spc="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tblSpaceX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Landing_Outcome</a:t>
            </a:r>
            <a:r>
              <a:rPr sz="20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”Success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(drone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ship)”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025" y="1605487"/>
            <a:ext cx="2113915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5633" y="3631824"/>
            <a:ext cx="5538471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MIN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works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out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minimum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WHERE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only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perform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calculations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Landing_Outcome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Success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(drone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ship)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0885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368" y="4501904"/>
            <a:ext cx="5145024" cy="6705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61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2917" y="1430703"/>
            <a:ext cx="4504691" cy="459100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8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800" spc="15" dirty="0">
                <a:solidFill>
                  <a:srgbClr val="FFFFFF"/>
                </a:solidFill>
                <a:latin typeface="Segoe UI Light"/>
                <a:cs typeface="Segoe UI Light"/>
              </a:rPr>
              <a:t>Summary</a:t>
            </a:r>
            <a:r>
              <a:rPr sz="28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2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 Light"/>
                <a:cs typeface="Segoe UI Light"/>
              </a:rPr>
              <a:t>methodologies</a:t>
            </a:r>
            <a:endParaRPr sz="2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EDA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EDA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Folium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Plotly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Dash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(Classification)</a:t>
            </a:r>
            <a:endParaRPr sz="1600">
              <a:latin typeface="Calibri"/>
              <a:cs typeface="Calibri"/>
            </a:endParaRPr>
          </a:p>
          <a:p>
            <a:pPr marL="338455" indent="-32639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2800" spc="15" dirty="0">
                <a:solidFill>
                  <a:srgbClr val="FFFFFF"/>
                </a:solidFill>
                <a:latin typeface="Segoe UI Light"/>
                <a:cs typeface="Segoe UI Light"/>
              </a:rPr>
              <a:t>Summary</a:t>
            </a:r>
            <a:r>
              <a:rPr sz="28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28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 Light"/>
                <a:cs typeface="Segoe UI Light"/>
              </a:rPr>
              <a:t>all</a:t>
            </a:r>
            <a:r>
              <a:rPr sz="2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 Light"/>
                <a:cs typeface="Segoe UI Light"/>
              </a:rPr>
              <a:t>results</a:t>
            </a:r>
            <a:endParaRPr sz="2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analytics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screenshots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5" y="301245"/>
            <a:ext cx="40557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Executive</a:t>
            </a:r>
            <a:r>
              <a:rPr sz="4000" spc="-45" dirty="0"/>
              <a:t> </a:t>
            </a:r>
            <a:r>
              <a:rPr sz="4000" dirty="0"/>
              <a:t>Summary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3" y="1581911"/>
            <a:ext cx="4536948" cy="45369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9" y="6464986"/>
            <a:ext cx="1536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1" y="90932"/>
            <a:ext cx="994727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5" dirty="0">
                <a:latin typeface="Calibri"/>
                <a:cs typeface="Calibri"/>
              </a:rPr>
              <a:t>Successful</a:t>
            </a:r>
            <a:r>
              <a:rPr sz="3600" b="1" spc="-10" dirty="0">
                <a:latin typeface="Calibri"/>
                <a:cs typeface="Calibri"/>
              </a:rPr>
              <a:t> drone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ship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landing </a:t>
            </a:r>
            <a:r>
              <a:rPr sz="3600" b="1" spc="-5" dirty="0">
                <a:latin typeface="Calibri"/>
                <a:cs typeface="Calibri"/>
              </a:rPr>
              <a:t>with</a:t>
            </a:r>
            <a:r>
              <a:rPr sz="3600" b="1" spc="-10" dirty="0">
                <a:latin typeface="Calibri"/>
                <a:cs typeface="Calibri"/>
              </a:rPr>
              <a:t> payload</a:t>
            </a:r>
            <a:r>
              <a:rPr sz="3600" b="1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between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4000</a:t>
            </a:r>
            <a:r>
              <a:rPr sz="3600" b="1" spc="-5" dirty="0">
                <a:latin typeface="Calibri"/>
                <a:cs typeface="Calibri"/>
              </a:rPr>
              <a:t> and</a:t>
            </a:r>
            <a:r>
              <a:rPr sz="3600" b="1" dirty="0">
                <a:latin typeface="Calibri"/>
                <a:cs typeface="Calibri"/>
              </a:rPr>
              <a:t> 6000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7022" y="1605483"/>
            <a:ext cx="11577955" cy="44710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Booster_Version</a:t>
            </a:r>
            <a:r>
              <a:rPr sz="2000" spc="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tblSpaceX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Landing_Outcome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'Success</a:t>
            </a:r>
            <a:r>
              <a:rPr sz="20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(ground</a:t>
            </a:r>
            <a:r>
              <a:rPr sz="20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pad)’</a:t>
            </a:r>
            <a:endParaRPr sz="20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Payload_MASS_KG_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&gt;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4000</a:t>
            </a:r>
            <a:r>
              <a:rPr sz="2000" spc="-3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Payload_MASS_KG_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&lt;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6000</a:t>
            </a:r>
            <a:endParaRPr sz="20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500">
              <a:latin typeface="Segoe UI Light"/>
              <a:cs typeface="Segoe UI Light"/>
            </a:endParaRPr>
          </a:p>
          <a:p>
            <a:pPr marL="5831205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Selecting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Booster_Version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Landing_Outcome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Success</a:t>
            </a: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(drone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ship)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specifies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additional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filter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conditions</a:t>
            </a:r>
            <a:endParaRPr sz="180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&gt;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4000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&lt;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6000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0885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59" y="4340352"/>
            <a:ext cx="5120640" cy="12039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1" y="90932"/>
            <a:ext cx="8939531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75" dirty="0">
                <a:latin typeface="Calibri"/>
                <a:cs typeface="Calibri"/>
              </a:rPr>
              <a:t>Total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Number of</a:t>
            </a:r>
            <a:r>
              <a:rPr sz="3600" b="1" spc="-5" dirty="0">
                <a:latin typeface="Calibri"/>
                <a:cs typeface="Calibri"/>
              </a:rPr>
              <a:t> Successful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and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20" dirty="0">
                <a:latin typeface="Calibri"/>
                <a:cs typeface="Calibri"/>
              </a:rPr>
              <a:t>Failure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Mission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Outcomes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7023" y="1605483"/>
            <a:ext cx="11496040" cy="48301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SELECT(SELECT</a:t>
            </a:r>
            <a:r>
              <a:rPr sz="20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Count(Mission_Outcome)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from</a:t>
            </a:r>
            <a:r>
              <a:rPr sz="20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tblSpaceX</a:t>
            </a:r>
            <a:r>
              <a:rPr sz="20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where</a:t>
            </a:r>
            <a:r>
              <a:rPr sz="20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Mission_Outcome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'%Success%’)</a:t>
            </a:r>
            <a:r>
              <a:rPr sz="20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as</a:t>
            </a:r>
            <a:r>
              <a:rPr sz="20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Successful_Mission_Outcomes,</a:t>
            </a:r>
            <a:endParaRPr sz="2000">
              <a:latin typeface="Consolas"/>
              <a:cs typeface="Consolas"/>
            </a:endParaRPr>
          </a:p>
          <a:p>
            <a:pPr marL="12700" marR="211709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(SELECT</a:t>
            </a:r>
            <a:r>
              <a:rPr sz="20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Count(Mission_Outcome)</a:t>
            </a:r>
            <a:r>
              <a:rPr sz="20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from</a:t>
            </a:r>
            <a:r>
              <a:rPr sz="20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tblSpaceX</a:t>
            </a:r>
            <a:r>
              <a:rPr sz="20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where</a:t>
            </a:r>
            <a:r>
              <a:rPr sz="20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Mission_Outcome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'</a:t>
            </a: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%F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ailure%’) as</a:t>
            </a:r>
            <a:r>
              <a:rPr sz="20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Failure_Mission_Coutcomes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Consolas"/>
              <a:cs typeface="Consolas"/>
            </a:endParaRPr>
          </a:p>
          <a:p>
            <a:pPr marL="5831205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5831205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much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harder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 I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must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1C1C1C"/>
                </a:solidFill>
                <a:latin typeface="Calibri"/>
                <a:cs typeface="Calibri"/>
              </a:rPr>
              <a:t>say,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subqueries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here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produce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results.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‘%foo%’</a:t>
            </a:r>
            <a:r>
              <a:rPr sz="1800" b="1" i="1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wildcard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shows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that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 </a:t>
            </a:r>
            <a:r>
              <a:rPr sz="1800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foo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phrase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any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part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string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example.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5831205" marR="2956560">
              <a:lnSpc>
                <a:spcPct val="100000"/>
              </a:lnSpc>
            </a:pP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PHRASE </a:t>
            </a:r>
            <a:r>
              <a:rPr sz="1400" spc="-10" dirty="0">
                <a:solidFill>
                  <a:srgbClr val="1C1C1C"/>
                </a:solidFill>
                <a:latin typeface="Calibri"/>
                <a:cs typeface="Calibri"/>
              </a:rPr>
              <a:t>“(Drone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Ship was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Success)” </a:t>
            </a:r>
            <a:r>
              <a:rPr sz="1400" spc="-30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4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‘%Success%’</a:t>
            </a:r>
            <a:endParaRPr sz="140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400" spc="-2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4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‘Success’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 is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phrase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filter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will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include</a:t>
            </a:r>
            <a:r>
              <a:rPr sz="14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it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6922" y="3881628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4" h="521335">
                <a:moveTo>
                  <a:pt x="322325" y="0"/>
                </a:moveTo>
                <a:lnTo>
                  <a:pt x="107441" y="0"/>
                </a:lnTo>
                <a:lnTo>
                  <a:pt x="107441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7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4649731"/>
            <a:ext cx="5577840" cy="7680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6" y="301245"/>
            <a:ext cx="741489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latin typeface="Calibri"/>
                <a:cs typeface="Calibri"/>
              </a:rPr>
              <a:t>Boosters</a:t>
            </a:r>
            <a:r>
              <a:rPr sz="4000" b="1" spc="-5" dirty="0">
                <a:latin typeface="Calibri"/>
                <a:cs typeface="Calibri"/>
              </a:rPr>
              <a:t> carried</a:t>
            </a:r>
            <a:r>
              <a:rPr sz="4000" b="1" spc="15" dirty="0">
                <a:latin typeface="Calibri"/>
                <a:cs typeface="Calibri"/>
              </a:rPr>
              <a:t> </a:t>
            </a:r>
            <a:r>
              <a:rPr sz="4000" spc="-15" dirty="0"/>
              <a:t>maximum</a:t>
            </a:r>
            <a:r>
              <a:rPr sz="4000" spc="15" dirty="0"/>
              <a:t> </a:t>
            </a:r>
            <a:r>
              <a:rPr sz="4000" b="1" spc="-15" dirty="0">
                <a:latin typeface="Calibri"/>
                <a:cs typeface="Calibri"/>
              </a:rPr>
              <a:t>payload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20146" y="1605491"/>
            <a:ext cx="6875145" cy="43787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SELECT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DISTINCT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 Booster_Version,</a:t>
            </a:r>
            <a:r>
              <a:rPr sz="20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MAX(PAYLOAD_MASS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_KG_)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AS</a:t>
            </a:r>
            <a:r>
              <a:rPr sz="20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[Maximum</a:t>
            </a:r>
            <a:r>
              <a:rPr sz="20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Payload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Mass]</a:t>
            </a:r>
            <a:endParaRPr sz="2000">
              <a:latin typeface="Consolas"/>
              <a:cs typeface="Consolas"/>
            </a:endParaRPr>
          </a:p>
          <a:p>
            <a:pPr marL="12700" marR="140462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FROM</a:t>
            </a:r>
            <a:r>
              <a:rPr sz="20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tblSpaceX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 GROUP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BY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Booster_Version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ORDER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 BY</a:t>
            </a:r>
            <a:r>
              <a:rPr sz="20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[Maximum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Payload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Mass]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DESC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Consolas"/>
              <a:cs typeface="Consolas"/>
            </a:endParaRPr>
          </a:p>
          <a:p>
            <a:pPr marL="4953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9530" marR="120523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it will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show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Unique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values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Booster_Version</a:t>
            </a:r>
            <a:r>
              <a:rPr sz="1800" b="1" i="1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from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GROUP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BY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puts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list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order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set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certain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condition.</a:t>
            </a:r>
            <a:endParaRPr sz="1800">
              <a:latin typeface="Calibri"/>
              <a:cs typeface="Calibri"/>
            </a:endParaRPr>
          </a:p>
          <a:p>
            <a:pPr marL="4953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DESC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its arranging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into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descending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order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1237" y="1783079"/>
            <a:ext cx="3977639" cy="438759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938393" y="3239135"/>
            <a:ext cx="1253491" cy="1083945"/>
          </a:xfrm>
          <a:custGeom>
            <a:avLst/>
            <a:gdLst/>
            <a:ahLst/>
            <a:cxnLst/>
            <a:rect l="l" t="t" r="r" b="b"/>
            <a:pathLst>
              <a:path w="1253490" h="1083945">
                <a:moveTo>
                  <a:pt x="136271" y="0"/>
                </a:moveTo>
                <a:lnTo>
                  <a:pt x="0" y="166497"/>
                </a:lnTo>
                <a:lnTo>
                  <a:pt x="1018539" y="1000632"/>
                </a:lnTo>
                <a:lnTo>
                  <a:pt x="950467" y="1083817"/>
                </a:lnTo>
                <a:lnTo>
                  <a:pt x="1253109" y="1053591"/>
                </a:lnTo>
                <a:lnTo>
                  <a:pt x="1223010" y="750951"/>
                </a:lnTo>
                <a:lnTo>
                  <a:pt x="1154811" y="834135"/>
                </a:lnTo>
                <a:lnTo>
                  <a:pt x="136271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0" y="502821"/>
            <a:ext cx="423608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libri"/>
                <a:cs typeface="Calibri"/>
              </a:rPr>
              <a:t>2015 launch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05392"/>
                </a:solidFill>
                <a:latin typeface="Calibri"/>
                <a:cs typeface="Calibri"/>
              </a:rPr>
              <a:t>records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6288" y="1655072"/>
            <a:ext cx="5074920" cy="46390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1" y="301245"/>
            <a:ext cx="444881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Calibri"/>
                <a:cs typeface="Calibri"/>
              </a:rPr>
              <a:t>2017</a:t>
            </a:r>
            <a:r>
              <a:rPr sz="4000" b="1" spc="-35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Launch</a:t>
            </a:r>
            <a:r>
              <a:rPr sz="4000" b="1" spc="-25" dirty="0">
                <a:latin typeface="Calibri"/>
                <a:cs typeface="Calibri"/>
              </a:rPr>
              <a:t> </a:t>
            </a:r>
            <a:r>
              <a:rPr sz="4000" b="1" spc="-20" dirty="0">
                <a:latin typeface="Calibri"/>
                <a:cs typeface="Calibri"/>
              </a:rPr>
              <a:t>Records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57027" y="1605489"/>
            <a:ext cx="6002655" cy="46993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SELECT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DATENAME(month,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DATEADD(month,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MONTH(CONVERT(date,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Date,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105)),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0)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-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1)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AS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Month,</a:t>
            </a:r>
            <a:endParaRPr sz="1800">
              <a:latin typeface="Calibri"/>
              <a:cs typeface="Calibri"/>
            </a:endParaRPr>
          </a:p>
          <a:p>
            <a:pPr marL="12700" marR="1417955">
              <a:lnSpc>
                <a:spcPct val="100000"/>
              </a:lnSpc>
              <a:tabLst>
                <a:tab pos="845185" algn="l"/>
              </a:tabLst>
            </a:pP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Booster_Version,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Launch_Site,</a:t>
            </a:r>
            <a:r>
              <a:rPr sz="180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Landing_Outcome </a:t>
            </a:r>
            <a:r>
              <a:rPr sz="1800" spc="-3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FROM	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WHERE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(Landing_Outcome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LIKE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N'%Success%')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(YEAR(CONVERT(date,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Date,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105))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'2017')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much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more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complex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as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I had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libri"/>
                <a:cs typeface="Calibri"/>
              </a:rPr>
              <a:t>my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fields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SQL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Server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stored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as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NVARCHAR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MONTH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returns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name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month.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CONVERT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converts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NVARCHAR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40" dirty="0">
                <a:solidFill>
                  <a:srgbClr val="1C1C1C"/>
                </a:solidFill>
                <a:latin typeface="Calibri"/>
                <a:cs typeface="Calibri"/>
              </a:rPr>
              <a:t>Year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be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2017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4129" y="3246120"/>
            <a:ext cx="1010919" cy="431800"/>
          </a:xfrm>
          <a:custGeom>
            <a:avLst/>
            <a:gdLst/>
            <a:ahLst/>
            <a:cxnLst/>
            <a:rect l="l" t="t" r="r" b="b"/>
            <a:pathLst>
              <a:path w="1010920" h="431800">
                <a:moveTo>
                  <a:pt x="794765" y="0"/>
                </a:moveTo>
                <a:lnTo>
                  <a:pt x="794765" y="107822"/>
                </a:lnTo>
                <a:lnTo>
                  <a:pt x="0" y="107822"/>
                </a:lnTo>
                <a:lnTo>
                  <a:pt x="0" y="323468"/>
                </a:lnTo>
                <a:lnTo>
                  <a:pt x="794765" y="323468"/>
                </a:lnTo>
                <a:lnTo>
                  <a:pt x="794765" y="431291"/>
                </a:lnTo>
                <a:lnTo>
                  <a:pt x="1010411" y="215645"/>
                </a:lnTo>
                <a:lnTo>
                  <a:pt x="79476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3" y="26923"/>
            <a:ext cx="944118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1" spc="-5" dirty="0">
                <a:latin typeface="Calibri"/>
                <a:cs typeface="Calibri"/>
              </a:rPr>
              <a:t>Rank</a:t>
            </a:r>
            <a:r>
              <a:rPr sz="4000" b="1" spc="-1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success</a:t>
            </a:r>
            <a:r>
              <a:rPr sz="4000" b="1" spc="-5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count</a:t>
            </a:r>
            <a:r>
              <a:rPr sz="4000" b="1" spc="-5" dirty="0">
                <a:latin typeface="Calibri"/>
                <a:cs typeface="Calibri"/>
              </a:rPr>
              <a:t> </a:t>
            </a:r>
            <a:r>
              <a:rPr sz="4000" b="1" spc="-15" dirty="0">
                <a:latin typeface="Calibri"/>
                <a:cs typeface="Calibri"/>
              </a:rPr>
              <a:t>between</a:t>
            </a:r>
            <a:r>
              <a:rPr sz="4000" b="1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2010-06-04</a:t>
            </a:r>
            <a:r>
              <a:rPr sz="4000" b="1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and </a:t>
            </a:r>
            <a:r>
              <a:rPr sz="4000" b="1" spc="-890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2017-03-20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2429" y="1824616"/>
            <a:ext cx="4339591" cy="46531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spcBef>
                <a:spcPts val="1845"/>
              </a:spcBef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SELECT</a:t>
            </a:r>
            <a:r>
              <a:rPr sz="18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COUNT(Landing_Outcome)</a:t>
            </a:r>
            <a:endParaRPr sz="18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tabLst>
                <a:tab pos="891540" algn="l"/>
              </a:tabLst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FROM	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WHERE</a:t>
            </a:r>
            <a:r>
              <a:rPr sz="1800" spc="4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(Landing_Outcome</a:t>
            </a:r>
            <a:r>
              <a:rPr sz="1800" spc="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LIKE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'%Success%’)</a:t>
            </a:r>
            <a:endParaRPr sz="1800">
              <a:latin typeface="Calibri"/>
              <a:cs typeface="Calibri"/>
            </a:endParaRPr>
          </a:p>
          <a:p>
            <a:pPr marL="58419" marR="1830705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 (Date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&gt;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 '04-06-2010’) </a:t>
            </a:r>
            <a:r>
              <a:rPr sz="1800" spc="-3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 (Date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&lt;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'20-03-2017')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COUNT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counts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</a:t>
            </a:r>
            <a:r>
              <a:rPr sz="1800" b="1" i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271272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(wildcard)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(conditions) </a:t>
            </a:r>
            <a:r>
              <a:rPr sz="1800" b="1" i="1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i="1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(conditions)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76045" y="3676396"/>
            <a:ext cx="953135" cy="855344"/>
          </a:xfrm>
          <a:custGeom>
            <a:avLst/>
            <a:gdLst/>
            <a:ahLst/>
            <a:cxnLst/>
            <a:rect l="l" t="t" r="r" b="b"/>
            <a:pathLst>
              <a:path w="953135" h="855345">
                <a:moveTo>
                  <a:pt x="139064" y="0"/>
                </a:moveTo>
                <a:lnTo>
                  <a:pt x="0" y="164083"/>
                </a:lnTo>
                <a:lnTo>
                  <a:pt x="719201" y="773302"/>
                </a:lnTo>
                <a:lnTo>
                  <a:pt x="649732" y="855344"/>
                </a:lnTo>
                <a:lnTo>
                  <a:pt x="952753" y="830198"/>
                </a:lnTo>
                <a:lnTo>
                  <a:pt x="927735" y="527176"/>
                </a:lnTo>
                <a:lnTo>
                  <a:pt x="858265" y="609218"/>
                </a:lnTo>
                <a:lnTo>
                  <a:pt x="13906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0247" y="4882904"/>
            <a:ext cx="6374892" cy="102260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5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1760682"/>
            <a:ext cx="87877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latin typeface="Segoe UI Light"/>
                <a:cs typeface="Segoe UI Light"/>
              </a:rPr>
              <a:t>Interactive</a:t>
            </a:r>
            <a:r>
              <a:rPr sz="6000" spc="-3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map</a:t>
            </a:r>
            <a:r>
              <a:rPr sz="6000" spc="-5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with</a:t>
            </a:r>
            <a:r>
              <a:rPr sz="6000" spc="-3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Folium</a:t>
            </a:r>
            <a:endParaRPr sz="60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7"/>
            <a:ext cx="568706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&lt;Folium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map</a:t>
            </a:r>
            <a:r>
              <a:rPr sz="400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screenshot</a:t>
            </a:r>
            <a:r>
              <a:rPr sz="40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1&gt;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3" y="337820"/>
            <a:ext cx="67081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All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launch</a:t>
            </a:r>
            <a:r>
              <a:rPr sz="3600" b="1" spc="-10" dirty="0">
                <a:latin typeface="Calibri"/>
                <a:cs typeface="Calibri"/>
              </a:rPr>
              <a:t> sites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global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map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-30" dirty="0">
                <a:latin typeface="Calibri"/>
                <a:cs typeface="Calibri"/>
              </a:rPr>
              <a:t>markers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36</a:t>
            </a:fld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4045" y="1354834"/>
            <a:ext cx="8503919" cy="54574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28773" y="4875403"/>
            <a:ext cx="787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SpaceX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launch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are in the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United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States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of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America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coasts. </a:t>
            </a:r>
            <a:r>
              <a:rPr sz="1800" b="1" i="1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Florida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and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California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1900" y="1437895"/>
            <a:ext cx="2310765" cy="5283835"/>
            <a:chOff x="9851897" y="1437894"/>
            <a:chExt cx="2310765" cy="5283835"/>
          </a:xfrm>
        </p:grpSpPr>
        <p:sp>
          <p:nvSpPr>
            <p:cNvPr id="3" name="object 3"/>
            <p:cNvSpPr/>
            <p:nvPr/>
          </p:nvSpPr>
          <p:spPr>
            <a:xfrm>
              <a:off x="9851897" y="1437894"/>
              <a:ext cx="2310765" cy="5283835"/>
            </a:xfrm>
            <a:custGeom>
              <a:avLst/>
              <a:gdLst/>
              <a:ahLst/>
              <a:cxnLst/>
              <a:rect l="l" t="t" r="r" b="b"/>
              <a:pathLst>
                <a:path w="2310765" h="5283834">
                  <a:moveTo>
                    <a:pt x="2310383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2310383" y="5283708"/>
                  </a:lnTo>
                  <a:lnTo>
                    <a:pt x="23103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6583" y="2019300"/>
              <a:ext cx="2001012" cy="2663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51900" y="1437900"/>
            <a:ext cx="2310765" cy="536557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47015" marR="412115">
              <a:lnSpc>
                <a:spcPct val="100000"/>
              </a:lnSpc>
              <a:spcBef>
                <a:spcPts val="1565"/>
              </a:spcBef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California</a:t>
            </a:r>
            <a:r>
              <a:rPr sz="1800" b="1" i="1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Launch </a:t>
            </a:r>
            <a:r>
              <a:rPr sz="1800" b="1" i="1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Site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alibri"/>
              <a:cs typeface="Calibri"/>
            </a:endParaRPr>
          </a:p>
          <a:p>
            <a:pPr marL="354965" algn="ctr">
              <a:lnSpc>
                <a:spcPct val="100000"/>
              </a:lnSpc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223" y="337820"/>
            <a:ext cx="45339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Colour</a:t>
            </a:r>
            <a:r>
              <a:rPr sz="3600" spc="-50" dirty="0"/>
              <a:t> </a:t>
            </a:r>
            <a:r>
              <a:rPr sz="3600" spc="-5" dirty="0"/>
              <a:t>Labelled</a:t>
            </a:r>
            <a:r>
              <a:rPr sz="3600" spc="-65" dirty="0"/>
              <a:t> </a:t>
            </a:r>
            <a:r>
              <a:rPr sz="3600" spc="-25" dirty="0"/>
              <a:t>Markers</a:t>
            </a:r>
            <a:endParaRPr sz="3600"/>
          </a:p>
        </p:txBody>
      </p:sp>
      <p:grpSp>
        <p:nvGrpSpPr>
          <p:cNvPr id="8" name="object 8"/>
          <p:cNvGrpSpPr/>
          <p:nvPr/>
        </p:nvGrpSpPr>
        <p:grpSpPr>
          <a:xfrm>
            <a:off x="21717" y="1432945"/>
            <a:ext cx="9772651" cy="5302885"/>
            <a:chOff x="21717" y="1432941"/>
            <a:chExt cx="9772650" cy="5302885"/>
          </a:xfrm>
        </p:grpSpPr>
        <p:sp>
          <p:nvSpPr>
            <p:cNvPr id="9" name="object 9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9753600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9753600" y="5283708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0" y="5283708"/>
                  </a:moveTo>
                  <a:lnTo>
                    <a:pt x="9753600" y="5283708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528370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7" y="1499616"/>
              <a:ext cx="2400300" cy="28117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812" y="1499616"/>
              <a:ext cx="2689860" cy="25603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6776" y="1498092"/>
              <a:ext cx="4248912" cy="35311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47" y="3810000"/>
              <a:ext cx="2423160" cy="28117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813685" y="5436823"/>
            <a:ext cx="19056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Florida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Launch</a:t>
            </a:r>
            <a:r>
              <a:rPr sz="1800" b="1" i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3685" y="5986068"/>
            <a:ext cx="535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50"/>
                </a:solidFill>
                <a:latin typeface="Calibri"/>
                <a:cs typeface="Calibri"/>
              </a:rPr>
              <a:t>Green</a:t>
            </a:r>
            <a:r>
              <a:rPr sz="1800" i="1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00AF50"/>
                </a:solidFill>
                <a:latin typeface="Calibri"/>
                <a:cs typeface="Calibri"/>
              </a:rPr>
              <a:t>Marker</a:t>
            </a:r>
            <a:r>
              <a:rPr sz="1800" i="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shows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successful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Launches</a:t>
            </a:r>
            <a:r>
              <a:rPr sz="1800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1800" i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FF0000"/>
                </a:solidFill>
                <a:latin typeface="Calibri"/>
                <a:cs typeface="Calibri"/>
              </a:rPr>
              <a:t>Marker </a:t>
            </a:r>
            <a:r>
              <a:rPr sz="1800" i="1" spc="-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shows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Failures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154945"/>
            <a:ext cx="10255885" cy="186397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25" dirty="0"/>
              <a:t>Working</a:t>
            </a:r>
            <a:r>
              <a:rPr dirty="0"/>
              <a:t> </a:t>
            </a:r>
            <a:r>
              <a:rPr spc="-5" dirty="0"/>
              <a:t>out</a:t>
            </a:r>
            <a:r>
              <a:rPr dirty="0"/>
              <a:t> </a:t>
            </a:r>
            <a:r>
              <a:rPr spc="-5" dirty="0"/>
              <a:t>Launch</a:t>
            </a:r>
            <a:r>
              <a:rPr spc="25" dirty="0"/>
              <a:t> </a:t>
            </a:r>
            <a:r>
              <a:rPr spc="-10" dirty="0"/>
              <a:t>Sites</a:t>
            </a:r>
            <a:r>
              <a:rPr spc="40" dirty="0"/>
              <a:t> </a:t>
            </a:r>
            <a:r>
              <a:rPr spc="-15" dirty="0"/>
              <a:t>distance</a:t>
            </a:r>
            <a:r>
              <a:rPr spc="5" dirty="0"/>
              <a:t> </a:t>
            </a:r>
            <a:r>
              <a:rPr spc="-20" dirty="0"/>
              <a:t>to</a:t>
            </a:r>
            <a:r>
              <a:rPr spc="5" dirty="0"/>
              <a:t> </a:t>
            </a:r>
            <a:r>
              <a:rPr spc="-5" dirty="0"/>
              <a:t>landmarks</a:t>
            </a:r>
            <a:r>
              <a:rPr spc="15" dirty="0"/>
              <a:t> </a:t>
            </a:r>
            <a:r>
              <a:rPr spc="-25" dirty="0"/>
              <a:t>to</a:t>
            </a:r>
            <a:r>
              <a:rPr spc="10" dirty="0"/>
              <a:t> </a:t>
            </a:r>
            <a:r>
              <a:rPr spc="-5" dirty="0"/>
              <a:t>find</a:t>
            </a:r>
            <a:r>
              <a:rPr spc="25" dirty="0"/>
              <a:t> </a:t>
            </a:r>
            <a:r>
              <a:rPr spc="-10" dirty="0"/>
              <a:t>trends </a:t>
            </a:r>
            <a:r>
              <a:rPr spc="-710" dirty="0"/>
              <a:t> </a:t>
            </a:r>
            <a:r>
              <a:rPr spc="-5" dirty="0"/>
              <a:t>with</a:t>
            </a:r>
            <a:r>
              <a:rPr spc="5" dirty="0"/>
              <a:t> </a:t>
            </a:r>
            <a:r>
              <a:rPr spc="-20" dirty="0"/>
              <a:t>Haversine</a:t>
            </a:r>
            <a:r>
              <a:rPr spc="-5" dirty="0"/>
              <a:t> </a:t>
            </a:r>
            <a:r>
              <a:rPr spc="-15" dirty="0"/>
              <a:t>formula</a:t>
            </a:r>
            <a:r>
              <a:rPr spc="10" dirty="0"/>
              <a:t> </a:t>
            </a:r>
            <a:r>
              <a:rPr spc="-5" dirty="0"/>
              <a:t>using</a:t>
            </a:r>
            <a:r>
              <a:rPr spc="5" dirty="0"/>
              <a:t> </a:t>
            </a:r>
            <a:r>
              <a:rPr spc="-5" dirty="0"/>
              <a:t>CCAFS-SLC-40</a:t>
            </a:r>
            <a:r>
              <a:rPr spc="15" dirty="0"/>
              <a:t> </a:t>
            </a:r>
            <a:r>
              <a:rPr dirty="0"/>
              <a:t>as a</a:t>
            </a:r>
            <a:r>
              <a:rPr spc="-5" dirty="0"/>
              <a:t> </a:t>
            </a:r>
            <a:r>
              <a:rPr spc="-20" dirty="0"/>
              <a:t>reference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38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043" y="1552955"/>
            <a:ext cx="3464052" cy="27660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20334" y="3905253"/>
            <a:ext cx="16370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coast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055" y="1557527"/>
            <a:ext cx="2830068" cy="47990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2343" y="5618788"/>
            <a:ext cx="15163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Railway</a:t>
            </a:r>
            <a:r>
              <a:rPr sz="1800" b="1" i="1" spc="-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Station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3845" y="1552955"/>
            <a:ext cx="4131563" cy="27660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07109" y="3522678"/>
            <a:ext cx="15563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closest</a:t>
            </a:r>
            <a:r>
              <a:rPr sz="1800" b="1" i="1" spc="-7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Highway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3847" y="4366259"/>
            <a:ext cx="2339340" cy="19903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07107" y="5618784"/>
            <a:ext cx="10845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i="1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Coastline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4623" y="4366259"/>
            <a:ext cx="1917192" cy="19903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917441" y="5895850"/>
            <a:ext cx="14992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City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32806" y="4505962"/>
            <a:ext cx="382651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sites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in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to </a:t>
            </a:r>
            <a:r>
              <a:rPr sz="1400" spc="-75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railways?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sites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in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to </a:t>
            </a:r>
            <a:r>
              <a:rPr sz="1400" spc="-75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highways?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 launch sites 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close proximity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to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coastline?</a:t>
            </a:r>
            <a:r>
              <a:rPr sz="1400" spc="-3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 marL="12700" marR="104139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Do launch sites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keep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certain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distance </a:t>
            </a:r>
            <a:r>
              <a:rPr sz="1400" spc="-75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away from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cities?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Yes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6"/>
            <a:ext cx="12191999" cy="6857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5" y="3541603"/>
            <a:ext cx="854837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/>
              <a:t>Dashboard</a:t>
            </a:r>
            <a:r>
              <a:rPr sz="6000" spc="-30" dirty="0"/>
              <a:t> </a:t>
            </a:r>
            <a:r>
              <a:rPr sz="6000" dirty="0"/>
              <a:t>with</a:t>
            </a:r>
            <a:r>
              <a:rPr sz="6000" spc="-25" dirty="0"/>
              <a:t> </a:t>
            </a:r>
            <a:r>
              <a:rPr sz="6000" dirty="0"/>
              <a:t>Plotly</a:t>
            </a:r>
            <a:r>
              <a:rPr sz="6000" spc="-50" dirty="0"/>
              <a:t> </a:t>
            </a:r>
            <a:r>
              <a:rPr sz="6000" spc="-5" dirty="0"/>
              <a:t>Dash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61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64486" y="1506654"/>
            <a:ext cx="6793231" cy="44059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endParaRPr sz="2200">
              <a:latin typeface="Calibri"/>
              <a:cs typeface="Calibri"/>
            </a:endParaRPr>
          </a:p>
          <a:p>
            <a:pPr marL="12700" marR="179705">
              <a:lnSpc>
                <a:spcPct val="80000"/>
              </a:lnSpc>
              <a:spcBef>
                <a:spcPts val="101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successfully.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advertises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website,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62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dollars;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providers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upward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165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dollars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each,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savings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because SpaceX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reuse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stage.</a:t>
            </a:r>
            <a:endParaRPr sz="1800">
              <a:latin typeface="Calibri"/>
              <a:cs typeface="Calibri"/>
            </a:endParaRPr>
          </a:p>
          <a:p>
            <a:pPr marL="12700" marR="563245">
              <a:lnSpc>
                <a:spcPct val="8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stage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land,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launch.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 an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alternate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wants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bid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against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launch.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solving.</a:t>
            </a:r>
            <a:endParaRPr sz="2200">
              <a:latin typeface="Calibri"/>
              <a:cs typeface="Calibri"/>
            </a:endParaRPr>
          </a:p>
          <a:p>
            <a:pPr marL="134620" indent="-121920">
              <a:lnSpc>
                <a:spcPct val="100000"/>
              </a:lnSpc>
              <a:spcBef>
                <a:spcPts val="580"/>
              </a:spcBef>
              <a:buChar char="-"/>
              <a:tabLst>
                <a:tab pos="1346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influences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successfully?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ts val="1945"/>
              </a:lnSpc>
              <a:spcBef>
                <a:spcPts val="57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effect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194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determining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successful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landing.</a:t>
            </a:r>
            <a:endParaRPr sz="1800">
              <a:latin typeface="Calibri"/>
              <a:cs typeface="Calibri"/>
            </a:endParaRPr>
          </a:p>
          <a:p>
            <a:pPr marL="241300" marR="224790" indent="-228600">
              <a:lnSpc>
                <a:spcPct val="80000"/>
              </a:lnSpc>
              <a:spcBef>
                <a:spcPts val="994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achieve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5" y="301245"/>
            <a:ext cx="259270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3" y="1915667"/>
            <a:ext cx="3619500" cy="36179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9" y="6464986"/>
            <a:ext cx="1536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3" y="787427"/>
            <a:ext cx="549275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&lt;Dashboard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screenshot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1&gt;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180" marR="5080">
              <a:lnSpc>
                <a:spcPts val="3460"/>
              </a:lnSpc>
              <a:spcBef>
                <a:spcPts val="535"/>
              </a:spcBef>
            </a:pPr>
            <a:r>
              <a:rPr spc="-10" dirty="0"/>
              <a:t>DASHBOARD</a:t>
            </a:r>
            <a:r>
              <a:rPr dirty="0"/>
              <a:t> –</a:t>
            </a:r>
            <a:r>
              <a:rPr spc="5" dirty="0"/>
              <a:t> </a:t>
            </a:r>
            <a:r>
              <a:rPr dirty="0"/>
              <a:t>Pie </a:t>
            </a:r>
            <a:r>
              <a:rPr spc="-5" dirty="0"/>
              <a:t>chart</a:t>
            </a:r>
            <a:r>
              <a:rPr dirty="0"/>
              <a:t> </a:t>
            </a:r>
            <a:r>
              <a:rPr spc="-5" dirty="0"/>
              <a:t>showing</a:t>
            </a:r>
            <a:r>
              <a:rPr dirty="0"/>
              <a:t> the </a:t>
            </a:r>
            <a:r>
              <a:rPr spc="-5" dirty="0"/>
              <a:t>success</a:t>
            </a:r>
            <a:r>
              <a:rPr spc="-15" dirty="0"/>
              <a:t> percentage </a:t>
            </a:r>
            <a:r>
              <a:rPr spc="-710" dirty="0"/>
              <a:t> </a:t>
            </a:r>
            <a:r>
              <a:rPr spc="-5" dirty="0"/>
              <a:t>achieved </a:t>
            </a:r>
            <a:r>
              <a:rPr spc="-15" dirty="0"/>
              <a:t>by</a:t>
            </a:r>
            <a:r>
              <a:rPr dirty="0"/>
              <a:t> each </a:t>
            </a:r>
            <a:r>
              <a:rPr spc="-5" dirty="0"/>
              <a:t>launch</a:t>
            </a:r>
            <a:r>
              <a:rPr spc="5" dirty="0"/>
              <a:t> </a:t>
            </a:r>
            <a:r>
              <a:rPr spc="-15" dirty="0"/>
              <a:t>site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40</a:t>
            </a:fld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620" y="1733345"/>
            <a:ext cx="7797341" cy="43187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84443" y="5225873"/>
            <a:ext cx="4013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KSC LC-39A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had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most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successful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launches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all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405" y="2092855"/>
            <a:ext cx="5523163" cy="35061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41" y="168402"/>
            <a:ext cx="9188451" cy="141513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10" dirty="0"/>
              <a:t>DASHBOARD</a:t>
            </a:r>
            <a:r>
              <a:rPr dirty="0"/>
              <a:t> –</a:t>
            </a:r>
            <a:r>
              <a:rPr spc="5" dirty="0"/>
              <a:t> </a:t>
            </a:r>
            <a:r>
              <a:rPr dirty="0"/>
              <a:t>Pie </a:t>
            </a:r>
            <a:r>
              <a:rPr spc="-5" dirty="0"/>
              <a:t>chart</a:t>
            </a:r>
            <a:r>
              <a:rPr dirty="0"/>
              <a:t> </a:t>
            </a:r>
            <a:r>
              <a:rPr spc="-30" dirty="0"/>
              <a:t>for</a:t>
            </a:r>
            <a:r>
              <a:rPr spc="-5" dirty="0"/>
              <a:t> the </a:t>
            </a:r>
            <a:r>
              <a:rPr dirty="0"/>
              <a:t>launch</a:t>
            </a:r>
            <a:r>
              <a:rPr spc="15" dirty="0"/>
              <a:t> </a:t>
            </a:r>
            <a:r>
              <a:rPr spc="-15" dirty="0"/>
              <a:t>site</a:t>
            </a:r>
            <a:r>
              <a:rPr dirty="0"/>
              <a:t> with</a:t>
            </a:r>
            <a:r>
              <a:rPr spc="10" dirty="0"/>
              <a:t> </a:t>
            </a:r>
            <a:r>
              <a:rPr spc="-10" dirty="0"/>
              <a:t>highest </a:t>
            </a:r>
            <a:r>
              <a:rPr spc="-710" dirty="0"/>
              <a:t> </a:t>
            </a:r>
            <a:r>
              <a:rPr dirty="0"/>
              <a:t>launch</a:t>
            </a:r>
            <a:r>
              <a:rPr spc="5" dirty="0"/>
              <a:t> </a:t>
            </a:r>
            <a:r>
              <a:rPr spc="-5" dirty="0"/>
              <a:t>success</a:t>
            </a:r>
            <a:r>
              <a:rPr dirty="0"/>
              <a:t> </a:t>
            </a:r>
            <a:r>
              <a:rPr spc="-25" dirty="0"/>
              <a:t>ratio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472945" y="5748937"/>
            <a:ext cx="71735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KSC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LC-39A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achieved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76.9%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success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rate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while</a:t>
            </a:r>
            <a:r>
              <a:rPr sz="1800" b="1" i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getting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23.1%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failure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43" y="787427"/>
            <a:ext cx="549275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&lt;Dashboard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screenshot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3&gt;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10" dirty="0"/>
              <a:t>DASHBOARD</a:t>
            </a:r>
            <a:r>
              <a:rPr spc="5" dirty="0"/>
              <a:t> </a:t>
            </a:r>
            <a:r>
              <a:rPr dirty="0"/>
              <a:t>–</a:t>
            </a:r>
            <a:r>
              <a:rPr spc="5" dirty="0"/>
              <a:t> </a:t>
            </a:r>
            <a:r>
              <a:rPr spc="-20" dirty="0"/>
              <a:t>Payload</a:t>
            </a:r>
            <a:r>
              <a:rPr dirty="0"/>
              <a:t> vs.</a:t>
            </a:r>
            <a:r>
              <a:rPr spc="-10" dirty="0"/>
              <a:t> </a:t>
            </a:r>
            <a:r>
              <a:rPr spc="-5" dirty="0"/>
              <a:t>Launch</a:t>
            </a:r>
            <a:r>
              <a:rPr spc="15" dirty="0"/>
              <a:t> </a:t>
            </a:r>
            <a:r>
              <a:rPr spc="-15" dirty="0"/>
              <a:t>Outcome</a:t>
            </a:r>
            <a:r>
              <a:rPr dirty="0"/>
              <a:t> </a:t>
            </a:r>
            <a:r>
              <a:rPr spc="-20" dirty="0"/>
              <a:t>scatter</a:t>
            </a:r>
            <a:r>
              <a:rPr dirty="0"/>
              <a:t> </a:t>
            </a:r>
            <a:r>
              <a:rPr spc="-5" dirty="0"/>
              <a:t>plot </a:t>
            </a:r>
            <a:r>
              <a:rPr spc="-30" dirty="0"/>
              <a:t>for</a:t>
            </a:r>
            <a:r>
              <a:rPr spc="-5" dirty="0"/>
              <a:t> </a:t>
            </a:r>
            <a:r>
              <a:rPr dirty="0"/>
              <a:t>all </a:t>
            </a:r>
            <a:r>
              <a:rPr spc="-710" dirty="0"/>
              <a:t> </a:t>
            </a:r>
            <a:r>
              <a:rPr spc="-10" dirty="0"/>
              <a:t>sites,</a:t>
            </a:r>
            <a:r>
              <a:rPr dirty="0"/>
              <a:t> with</a:t>
            </a:r>
            <a:r>
              <a:rPr spc="10" dirty="0"/>
              <a:t> </a:t>
            </a:r>
            <a:r>
              <a:rPr spc="-25" dirty="0"/>
              <a:t>different</a:t>
            </a:r>
            <a:r>
              <a:rPr spc="5" dirty="0"/>
              <a:t> </a:t>
            </a:r>
            <a:r>
              <a:rPr spc="-10" dirty="0"/>
              <a:t>payload</a:t>
            </a:r>
            <a:r>
              <a:rPr spc="-5" dirty="0"/>
              <a:t> </a:t>
            </a:r>
            <a:r>
              <a:rPr spc="-10" dirty="0"/>
              <a:t>selected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0" dirty="0"/>
              <a:t>range</a:t>
            </a:r>
            <a:r>
              <a:rPr dirty="0"/>
              <a:t> </a:t>
            </a:r>
            <a:r>
              <a:rPr spc="-5" dirty="0"/>
              <a:t>slider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39828" y="1597864"/>
            <a:ext cx="34994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Low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Payload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libri"/>
                <a:cs typeface="Calibri"/>
              </a:rPr>
              <a:t>0kg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–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4000kg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45" y="1957571"/>
            <a:ext cx="5588400" cy="2731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9733" y="2020437"/>
            <a:ext cx="5984505" cy="29092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547489" y="1661289"/>
            <a:ext cx="41719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Heavy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Payload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4000kg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–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10000kg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5184" y="5456024"/>
            <a:ext cx="92398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see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success</a:t>
            </a:r>
            <a:r>
              <a:rPr sz="1800" i="1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rates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low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weighted</a:t>
            </a:r>
            <a:r>
              <a:rPr sz="1800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payloads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higher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than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heavy</a:t>
            </a:r>
            <a:r>
              <a:rPr sz="1800" i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weighted</a:t>
            </a:r>
            <a:r>
              <a:rPr sz="1800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payloads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5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5" y="2052580"/>
            <a:ext cx="936625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latin typeface="Segoe UI Light"/>
                <a:cs typeface="Segoe UI Light"/>
              </a:rPr>
              <a:t>Predictive</a:t>
            </a:r>
            <a:r>
              <a:rPr sz="5400" spc="-45" dirty="0">
                <a:latin typeface="Segoe UI Light"/>
                <a:cs typeface="Segoe UI Light"/>
              </a:rPr>
              <a:t> </a:t>
            </a:r>
            <a:r>
              <a:rPr sz="5400" spc="-5" dirty="0">
                <a:latin typeface="Segoe UI Light"/>
                <a:cs typeface="Segoe UI Light"/>
              </a:rPr>
              <a:t>analysis</a:t>
            </a:r>
            <a:r>
              <a:rPr sz="5400" spc="-50" dirty="0">
                <a:latin typeface="Segoe UI Light"/>
                <a:cs typeface="Segoe UI Light"/>
              </a:rPr>
              <a:t> </a:t>
            </a:r>
            <a:r>
              <a:rPr sz="5400" spc="-5" dirty="0">
                <a:latin typeface="Segoe UI Light"/>
                <a:cs typeface="Segoe UI Light"/>
              </a:rPr>
              <a:t>(Classification)</a:t>
            </a:r>
            <a:endParaRPr sz="5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879" y="397256"/>
            <a:ext cx="3393440" cy="85921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500"/>
              </a:spcBef>
            </a:pPr>
            <a:r>
              <a:rPr sz="2900" spc="-10" dirty="0">
                <a:solidFill>
                  <a:srgbClr val="005392"/>
                </a:solidFill>
              </a:rPr>
              <a:t>Classification Accuracy </a:t>
            </a:r>
            <a:r>
              <a:rPr sz="2900" spc="-645" dirty="0">
                <a:solidFill>
                  <a:srgbClr val="005392"/>
                </a:solidFill>
              </a:rPr>
              <a:t> </a:t>
            </a:r>
            <a:r>
              <a:rPr sz="2900" spc="-5" dirty="0">
                <a:solidFill>
                  <a:srgbClr val="005392"/>
                </a:solidFill>
              </a:rPr>
              <a:t>using</a:t>
            </a:r>
            <a:r>
              <a:rPr sz="2900" spc="-15" dirty="0">
                <a:solidFill>
                  <a:srgbClr val="005392"/>
                </a:solidFill>
              </a:rPr>
              <a:t> </a:t>
            </a:r>
            <a:r>
              <a:rPr sz="2900" spc="-10" dirty="0">
                <a:solidFill>
                  <a:srgbClr val="005392"/>
                </a:solidFill>
              </a:rPr>
              <a:t>training</a:t>
            </a:r>
            <a:r>
              <a:rPr sz="2900" spc="-30" dirty="0">
                <a:solidFill>
                  <a:srgbClr val="005392"/>
                </a:solidFill>
              </a:rPr>
              <a:t> </a:t>
            </a:r>
            <a:r>
              <a:rPr sz="2900" spc="-20" dirty="0">
                <a:solidFill>
                  <a:srgbClr val="005392"/>
                </a:solidFill>
              </a:rPr>
              <a:t>data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0357" y="705779"/>
            <a:ext cx="3984939" cy="39570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444" y="3078479"/>
            <a:ext cx="3962400" cy="18409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79" y="5533652"/>
            <a:ext cx="11166348" cy="4846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2885" y="1575638"/>
            <a:ext cx="5113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As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you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our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accuracy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extremely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close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but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we 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do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have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 winner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its down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decimal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places!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using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this </a:t>
            </a:r>
            <a:r>
              <a:rPr sz="1800" i="1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444" y="2578615"/>
            <a:ext cx="5303520" cy="2804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1510" y="5111244"/>
            <a:ext cx="23729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tree</a:t>
            </a:r>
            <a:r>
              <a:rPr sz="1800" i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algorithm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wins!!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513" y="6152794"/>
            <a:ext cx="933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After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selecting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best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hyperparameters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decision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tree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classifier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using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validation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data,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we </a:t>
            </a:r>
            <a:r>
              <a:rPr sz="1800" spc="-39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achieved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83.33%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accuracy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test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9" y="1046432"/>
            <a:ext cx="2865755" cy="141513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5" dirty="0">
                <a:solidFill>
                  <a:srgbClr val="005392"/>
                </a:solidFill>
              </a:rPr>
              <a:t>Confusion</a:t>
            </a:r>
            <a:r>
              <a:rPr spc="-80" dirty="0">
                <a:solidFill>
                  <a:srgbClr val="005392"/>
                </a:solidFill>
              </a:rPr>
              <a:t> </a:t>
            </a:r>
            <a:r>
              <a:rPr spc="-5" dirty="0">
                <a:solidFill>
                  <a:srgbClr val="005392"/>
                </a:solidFill>
              </a:rPr>
              <a:t>Matrix </a:t>
            </a:r>
            <a:r>
              <a:rPr spc="-710" dirty="0">
                <a:solidFill>
                  <a:srgbClr val="005392"/>
                </a:solidFill>
              </a:rPr>
              <a:t> </a:t>
            </a:r>
            <a:r>
              <a:rPr spc="-30" dirty="0">
                <a:solidFill>
                  <a:srgbClr val="005392"/>
                </a:solidFill>
              </a:rPr>
              <a:t>for</a:t>
            </a:r>
            <a:r>
              <a:rPr spc="-15" dirty="0">
                <a:solidFill>
                  <a:srgbClr val="005392"/>
                </a:solidFill>
              </a:rPr>
              <a:t> </a:t>
            </a:r>
            <a:r>
              <a:rPr dirty="0">
                <a:solidFill>
                  <a:srgbClr val="005392"/>
                </a:solidFill>
              </a:rPr>
              <a:t>the</a:t>
            </a:r>
            <a:r>
              <a:rPr spc="-5" dirty="0">
                <a:solidFill>
                  <a:srgbClr val="005392"/>
                </a:solidFill>
              </a:rPr>
              <a:t> </a:t>
            </a:r>
            <a:r>
              <a:rPr spc="-65" dirty="0">
                <a:solidFill>
                  <a:srgbClr val="005392"/>
                </a:solidFill>
              </a:rPr>
              <a:t>Tree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45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512" y="1329220"/>
            <a:ext cx="5201269" cy="39676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8771" y="2238255"/>
            <a:ext cx="441198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Examining the confusion matrix, we </a:t>
            </a:r>
            <a:r>
              <a:rPr sz="1800" spc="-97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see that Tree can distinguish </a:t>
            </a:r>
            <a:r>
              <a:rPr sz="180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between the different classes. </a:t>
            </a:r>
            <a:r>
              <a:rPr sz="1800" dirty="0">
                <a:solidFill>
                  <a:srgbClr val="1C1C1C"/>
                </a:solidFill>
                <a:latin typeface="Consolas"/>
                <a:cs typeface="Consolas"/>
              </a:rPr>
              <a:t>We </a:t>
            </a:r>
            <a:r>
              <a:rPr sz="18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onsolas"/>
                <a:cs typeface="Consolas"/>
              </a:rPr>
              <a:t>see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that </a:t>
            </a:r>
            <a:r>
              <a:rPr sz="1800" spc="-10" dirty="0">
                <a:solidFill>
                  <a:srgbClr val="1C1C1C"/>
                </a:solidFill>
                <a:latin typeface="Consolas"/>
                <a:cs typeface="Consolas"/>
              </a:rPr>
              <a:t>the major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problem is false </a:t>
            </a:r>
            <a:r>
              <a:rPr sz="1800" spc="-97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positives.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496" y="4027932"/>
            <a:ext cx="2743200" cy="23728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363988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45" y="787427"/>
            <a:ext cx="276034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3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ON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4000" spc="-7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USION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3564" y="1765757"/>
            <a:ext cx="6464935" cy="4126386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474980" indent="-228600">
              <a:lnSpc>
                <a:spcPts val="25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1C1C1C"/>
                </a:solidFill>
                <a:latin typeface="Calibri"/>
                <a:cs typeface="Calibri"/>
              </a:rPr>
              <a:t>Tree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Classifier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Algorithm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the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best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for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Machine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Learning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this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endParaRPr sz="2600">
              <a:latin typeface="Calibri"/>
              <a:cs typeface="Calibri"/>
            </a:endParaRPr>
          </a:p>
          <a:p>
            <a:pPr marL="241300" marR="317500" indent="-228600">
              <a:lnSpc>
                <a:spcPct val="800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Low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weighted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payloads</a:t>
            </a:r>
            <a:r>
              <a:rPr sz="26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perform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better</a:t>
            </a:r>
            <a:r>
              <a:rPr sz="26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than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heavier payloads</a:t>
            </a:r>
            <a:endParaRPr sz="2600">
              <a:latin typeface="Calibri"/>
              <a:cs typeface="Calibri"/>
            </a:endParaRPr>
          </a:p>
          <a:p>
            <a:pPr marL="241300" marR="447040" indent="-228600">
              <a:lnSpc>
                <a:spcPct val="8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success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rates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SpaceX launches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is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directly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proportional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time in 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years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they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will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eventually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perfect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launches</a:t>
            </a:r>
            <a:endParaRPr sz="2600">
              <a:latin typeface="Calibri"/>
              <a:cs typeface="Calibri"/>
            </a:endParaRPr>
          </a:p>
          <a:p>
            <a:pPr marL="241300" marR="635000" indent="-228600">
              <a:lnSpc>
                <a:spcPts val="250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KSC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LC-39A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had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most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successful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launches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all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Orbit</a:t>
            </a:r>
            <a:r>
              <a:rPr sz="26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GEO,HEO,SSO,ES-L1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has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best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Success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Rate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4813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5" y="432565"/>
            <a:ext cx="1829435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Conclusion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46</a:t>
            </a:fld>
            <a:endParaRPr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067" y="2333244"/>
            <a:ext cx="2848356" cy="285292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363988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45" y="787427"/>
            <a:ext cx="210121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APPEND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X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4813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7227" y="432567"/>
            <a:ext cx="8779511" cy="47865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629920" indent="-229235">
              <a:lnSpc>
                <a:spcPct val="100000"/>
              </a:lnSpc>
              <a:buFont typeface="Arial MT"/>
              <a:buChar char="•"/>
              <a:tabLst>
                <a:tab pos="630555" algn="l"/>
              </a:tabLst>
            </a:pPr>
            <a:r>
              <a:rPr sz="4000" spc="-25" dirty="0">
                <a:solidFill>
                  <a:srgbClr val="006FC0"/>
                </a:solidFill>
                <a:latin typeface="Calibri"/>
                <a:cs typeface="Calibri"/>
              </a:rPr>
              <a:t>Haversine</a:t>
            </a:r>
            <a:r>
              <a:rPr sz="4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formula</a:t>
            </a:r>
            <a:endParaRPr sz="4000">
              <a:latin typeface="Calibri"/>
              <a:cs typeface="Calibri"/>
            </a:endParaRPr>
          </a:p>
          <a:p>
            <a:pPr marL="629920" marR="5080" indent="-228600">
              <a:lnSpc>
                <a:spcPts val="4320"/>
              </a:lnSpc>
              <a:spcBef>
                <a:spcPts val="1060"/>
              </a:spcBef>
              <a:buFont typeface="Arial MT"/>
              <a:buChar char="•"/>
              <a:tabLst>
                <a:tab pos="630555" algn="l"/>
              </a:tabLst>
            </a:pP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ADGGoogleMaps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Module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(not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used</a:t>
            </a:r>
            <a:r>
              <a:rPr sz="4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but </a:t>
            </a:r>
            <a:r>
              <a:rPr sz="4000" spc="-8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created)</a:t>
            </a:r>
            <a:endParaRPr sz="4000">
              <a:latin typeface="Calibri"/>
              <a:cs typeface="Calibri"/>
            </a:endParaRPr>
          </a:p>
          <a:p>
            <a:pPr marL="629920" indent="-229235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630555" algn="l"/>
              </a:tabLst>
            </a:pP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Module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 sqlserver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(ADGSQLSERVER)</a:t>
            </a:r>
            <a:endParaRPr sz="4000">
              <a:latin typeface="Calibri"/>
              <a:cs typeface="Calibri"/>
            </a:endParaRPr>
          </a:p>
          <a:p>
            <a:pPr marL="629920" indent="-229235">
              <a:lnSpc>
                <a:spcPct val="100000"/>
              </a:lnSpc>
              <a:spcBef>
                <a:spcPts val="515"/>
              </a:spcBef>
              <a:buFont typeface="Arial MT"/>
              <a:buChar char="•"/>
              <a:tabLst>
                <a:tab pos="630555" algn="l"/>
              </a:tabLst>
            </a:pP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PythonAnywhere</a:t>
            </a:r>
            <a:r>
              <a:rPr sz="4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24/7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006FC0"/>
                </a:solidFill>
                <a:latin typeface="Calibri"/>
                <a:cs typeface="Calibri"/>
              </a:rPr>
              <a:t>dashboard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6917" y="6477690"/>
            <a:ext cx="15557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5"/>
            <a:ext cx="4234180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ADGGoogleMaps</a:t>
            </a:r>
            <a:r>
              <a:rPr spc="-70" dirty="0"/>
              <a:t> </a:t>
            </a:r>
            <a:r>
              <a:rPr dirty="0"/>
              <a:t>Module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072" y="1519815"/>
            <a:ext cx="5831205" cy="334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Introduction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ct val="100299"/>
              </a:lnSpc>
              <a:spcBef>
                <a:spcPts val="1400"/>
              </a:spcBef>
            </a:pP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This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is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python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class I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designed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to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make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my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 life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easier and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others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when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getting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coordinates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from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addresses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and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producing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Folium Python </a:t>
            </a:r>
            <a:r>
              <a:rPr sz="1200" spc="-64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Map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 Jypyter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Notebook.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This class processing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is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powered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 the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Google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Geocoding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API.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0"/>
              </a:lnSpc>
              <a:spcBef>
                <a:spcPts val="20"/>
              </a:spcBef>
            </a:pP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Prerequisites</a:t>
            </a:r>
            <a:endParaRPr sz="1200">
              <a:latin typeface="Segoe UI"/>
              <a:cs typeface="Segoe UI"/>
            </a:endParaRPr>
          </a:p>
          <a:p>
            <a:pPr marL="96520" marR="2860675" indent="-83820">
              <a:lnSpc>
                <a:spcPts val="1440"/>
              </a:lnSpc>
              <a:spcBef>
                <a:spcPts val="40"/>
              </a:spcBef>
              <a:buSzPct val="91666"/>
              <a:buChar char="•"/>
              <a:tabLst>
                <a:tab pos="97155" algn="l"/>
              </a:tabLst>
            </a:pP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Sign up for a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Google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Geocoding API </a:t>
            </a:r>
            <a:r>
              <a:rPr sz="1200" spc="-65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Set</a:t>
            </a:r>
            <a:r>
              <a:rPr sz="1200" spc="-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up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Google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API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Key</a:t>
            </a:r>
            <a:endParaRPr sz="1200">
              <a:latin typeface="Consolas"/>
              <a:cs typeface="Consolas"/>
            </a:endParaRPr>
          </a:p>
          <a:p>
            <a:pPr marL="96520" indent="-84455">
              <a:lnSpc>
                <a:spcPts val="1390"/>
              </a:lnSpc>
              <a:buSzPct val="91666"/>
              <a:buChar char="•"/>
              <a:tabLst>
                <a:tab pos="97155" algn="l"/>
              </a:tabLst>
            </a:pP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Head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library</a:t>
            </a:r>
            <a:r>
              <a:rPr sz="1200" spc="1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under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APIs &amp;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Services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 and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add Geocoding API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</a:pPr>
            <a:r>
              <a:rPr sz="1200" b="1" spc="-10" dirty="0">
                <a:solidFill>
                  <a:srgbClr val="005392"/>
                </a:solidFill>
                <a:latin typeface="Segoe UI"/>
                <a:cs typeface="Segoe UI"/>
              </a:rPr>
              <a:t>Requirements</a:t>
            </a:r>
            <a:endParaRPr sz="1200">
              <a:latin typeface="Segoe UI"/>
              <a:cs typeface="Segoe UI"/>
            </a:endParaRPr>
          </a:p>
          <a:p>
            <a:pPr marL="88900" indent="-76835">
              <a:lnSpc>
                <a:spcPts val="1420"/>
              </a:lnSpc>
              <a:buSzPct val="91666"/>
              <a:buChar char="•"/>
              <a:tabLst>
                <a:tab pos="89535" algn="l"/>
              </a:tabLst>
            </a:pPr>
            <a:r>
              <a:rPr sz="1200" dirty="0">
                <a:solidFill>
                  <a:srgbClr val="005392"/>
                </a:solidFill>
                <a:latin typeface="Calibri"/>
                <a:cs typeface="Calibri"/>
              </a:rPr>
              <a:t>Google</a:t>
            </a:r>
            <a:r>
              <a:rPr sz="12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5392"/>
                </a:solidFill>
                <a:latin typeface="Calibri"/>
                <a:cs typeface="Calibri"/>
              </a:rPr>
              <a:t>API </a:t>
            </a:r>
            <a:r>
              <a:rPr sz="1200" spc="-10" dirty="0">
                <a:solidFill>
                  <a:srgbClr val="005392"/>
                </a:solidFill>
                <a:latin typeface="Calibri"/>
                <a:cs typeface="Calibri"/>
              </a:rPr>
              <a:t>Secret</a:t>
            </a:r>
            <a:r>
              <a:rPr sz="12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Calibri"/>
                <a:cs typeface="Calibri"/>
              </a:rPr>
              <a:t>(API</a:t>
            </a:r>
            <a:r>
              <a:rPr sz="12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Calibri"/>
                <a:cs typeface="Calibri"/>
              </a:rPr>
              <a:t>Key)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Python</a:t>
            </a:r>
            <a:r>
              <a:rPr sz="1200" b="1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Usage</a:t>
            </a:r>
            <a:r>
              <a:rPr sz="1200" b="1" spc="-4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Documentation</a:t>
            </a:r>
            <a:endParaRPr sz="1200">
              <a:latin typeface="Segoe UI"/>
              <a:cs typeface="Segoe UI"/>
            </a:endParaRPr>
          </a:p>
          <a:p>
            <a:pPr marL="74930" indent="-62865">
              <a:lnSpc>
                <a:spcPct val="100000"/>
              </a:lnSpc>
              <a:buSzPct val="91666"/>
              <a:buChar char="•"/>
              <a:tabLst>
                <a:tab pos="75565" algn="l"/>
              </a:tabLst>
            </a:pPr>
            <a:r>
              <a:rPr sz="1200" dirty="0">
                <a:solidFill>
                  <a:srgbClr val="005392"/>
                </a:solidFill>
                <a:latin typeface="Segoe UI"/>
                <a:cs typeface="Segoe UI"/>
              </a:rPr>
              <a:t>Getting</a:t>
            </a:r>
            <a:r>
              <a:rPr sz="1200" spc="-4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Cords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000" spc="-5" dirty="0">
                <a:latin typeface="Consolas"/>
                <a:cs typeface="Consolas"/>
              </a:rPr>
              <a:t>Simple arguments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to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follow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by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 object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init</a:t>
            </a:r>
            <a:r>
              <a:rPr sz="1000" u="sng" spc="56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(self,api_key,address)</a:t>
            </a:r>
            <a:r>
              <a:rPr sz="1000" spc="-25" dirty="0">
                <a:latin typeface="Consolas"/>
                <a:cs typeface="Consolas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325" dirty="0">
                <a:latin typeface="Calibri"/>
                <a:cs typeface="Calibri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Look</a:t>
            </a:r>
            <a:r>
              <a:rPr sz="1000" i="1" spc="10" dirty="0">
                <a:latin typeface="Consolas"/>
                <a:cs typeface="Consolas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at following</a:t>
            </a:r>
            <a:r>
              <a:rPr sz="1000" i="1" spc="-15" dirty="0">
                <a:latin typeface="Consolas"/>
                <a:cs typeface="Consolas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usage for</a:t>
            </a:r>
            <a:r>
              <a:rPr sz="1000" i="1" spc="10" dirty="0">
                <a:latin typeface="Consolas"/>
                <a:cs typeface="Consolas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guidance</a:t>
            </a:r>
            <a:endParaRPr sz="10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331" y="5131316"/>
            <a:ext cx="4917948" cy="10607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9072" y="6293002"/>
            <a:ext cx="344932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95"/>
              </a:spcBef>
            </a:pPr>
            <a:r>
              <a:rPr sz="1000" spc="-5" dirty="0">
                <a:latin typeface="Consolas"/>
                <a:cs typeface="Consolas"/>
              </a:rPr>
              <a:t>This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returns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list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with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your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coordinates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that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ts val="1195"/>
              </a:lnSpc>
            </a:pPr>
            <a:r>
              <a:rPr sz="1000" spc="-5" dirty="0">
                <a:latin typeface="Consolas"/>
                <a:cs typeface="Consolas"/>
              </a:rPr>
              <a:t>address</a:t>
            </a:r>
            <a:r>
              <a:rPr sz="1000" spc="-4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example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-5" dirty="0">
                <a:latin typeface="Consolas"/>
                <a:cs typeface="Consolas"/>
              </a:rPr>
              <a:t>[</a:t>
            </a:r>
            <a:r>
              <a:rPr sz="1000" spc="-5" dirty="0">
                <a:latin typeface="Calibri"/>
                <a:cs typeface="Calibri"/>
              </a:rPr>
              <a:t>‘</a:t>
            </a:r>
            <a:r>
              <a:rPr sz="1000" spc="-5" dirty="0">
                <a:latin typeface="Consolas"/>
                <a:cs typeface="Consolas"/>
              </a:rPr>
              <a:t>longitude</a:t>
            </a:r>
            <a:r>
              <a:rPr sz="1000" spc="-5" dirty="0">
                <a:latin typeface="Calibri"/>
                <a:cs typeface="Calibri"/>
              </a:rPr>
              <a:t>’</a:t>
            </a:r>
            <a:r>
              <a:rPr sz="1000" spc="-5" dirty="0">
                <a:latin typeface="Consolas"/>
                <a:cs typeface="Consolas"/>
              </a:rPr>
              <a:t>,</a:t>
            </a:r>
            <a:r>
              <a:rPr sz="1000" spc="-5" dirty="0">
                <a:latin typeface="Calibri"/>
                <a:cs typeface="Calibri"/>
              </a:rPr>
              <a:t>’</a:t>
            </a:r>
            <a:r>
              <a:rPr sz="1000" spc="-5" dirty="0">
                <a:latin typeface="Consolas"/>
                <a:cs typeface="Consolas"/>
              </a:rPr>
              <a:t>latitude</a:t>
            </a:r>
            <a:r>
              <a:rPr sz="1000" spc="-5" dirty="0">
                <a:latin typeface="Calibri"/>
                <a:cs typeface="Calibri"/>
              </a:rPr>
              <a:t>’</a:t>
            </a:r>
            <a:r>
              <a:rPr sz="1000" spc="-5" dirty="0">
                <a:latin typeface="Consolas"/>
                <a:cs typeface="Consolas"/>
              </a:rPr>
              <a:t>]</a:t>
            </a:r>
            <a:endParaRPr sz="1000">
              <a:latin typeface="Consolas"/>
              <a:cs typeface="Consola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7" y="2628900"/>
            <a:ext cx="2199132" cy="1077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8490" y="3867911"/>
            <a:ext cx="5748527" cy="27264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548245" y="2579070"/>
            <a:ext cx="3138171" cy="1155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indent="-62865">
              <a:lnSpc>
                <a:spcPts val="1425"/>
              </a:lnSpc>
              <a:spcBef>
                <a:spcPts val="100"/>
              </a:spcBef>
              <a:buSzPct val="91666"/>
              <a:buChar char="•"/>
              <a:tabLst>
                <a:tab pos="75565" algn="l"/>
              </a:tabLst>
            </a:pP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Returning</a:t>
            </a:r>
            <a:r>
              <a:rPr sz="1200" spc="-4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Folium</a:t>
            </a:r>
            <a:r>
              <a:rPr sz="12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Python</a:t>
            </a:r>
            <a:r>
              <a:rPr sz="12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5392"/>
                </a:solidFill>
                <a:latin typeface="Segoe UI"/>
                <a:cs typeface="Segoe UI"/>
              </a:rPr>
              <a:t>Map</a:t>
            </a:r>
            <a:r>
              <a:rPr sz="1200" spc="-1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in</a:t>
            </a:r>
            <a:r>
              <a:rPr sz="12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Jypyter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Notebook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spc="-5" dirty="0">
                <a:latin typeface="Consolas"/>
                <a:cs typeface="Consolas"/>
              </a:rPr>
              <a:t>assuming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you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declared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mapclass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in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1.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olas"/>
                <a:cs typeface="Consolas"/>
              </a:rPr>
              <a:t>.</a:t>
            </a:r>
            <a:r>
              <a:rPr sz="1000" spc="-5" dirty="0">
                <a:solidFill>
                  <a:srgbClr val="4471C4"/>
                </a:solidFill>
                <a:latin typeface="Consolas"/>
                <a:cs typeface="Consolas"/>
              </a:rPr>
              <a:t>ReturnMap</a:t>
            </a:r>
            <a:r>
              <a:rPr sz="1000" spc="-5" dirty="0">
                <a:latin typeface="Consolas"/>
                <a:cs typeface="Consolas"/>
              </a:rPr>
              <a:t>(</a:t>
            </a:r>
            <a:r>
              <a:rPr sz="1000" spc="-5" dirty="0">
                <a:solidFill>
                  <a:srgbClr val="EC7C30"/>
                </a:solidFill>
                <a:latin typeface="Consolas"/>
                <a:cs typeface="Consolas"/>
              </a:rPr>
              <a:t>size</a:t>
            </a:r>
            <a:r>
              <a:rPr sz="1000" spc="-5" dirty="0">
                <a:latin typeface="Consolas"/>
                <a:cs typeface="Consolas"/>
              </a:rPr>
              <a:t>)</a:t>
            </a:r>
            <a:endParaRPr sz="1000">
              <a:latin typeface="Consolas"/>
              <a:cs typeface="Consolas"/>
            </a:endParaRPr>
          </a:p>
          <a:p>
            <a:pPr marL="12700" marR="5080">
              <a:lnSpc>
                <a:spcPct val="100800"/>
              </a:lnSpc>
              <a:spcBef>
                <a:spcPts val="810"/>
              </a:spcBef>
            </a:pPr>
            <a:r>
              <a:rPr sz="1200" dirty="0">
                <a:latin typeface="Consolas"/>
                <a:cs typeface="Consolas"/>
              </a:rPr>
              <a:t>this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function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this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Folium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map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Jypyter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Notebook</a:t>
            </a:r>
            <a:endParaRPr sz="12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9513" y="1720245"/>
            <a:ext cx="477072" cy="6307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91845" y="1670073"/>
            <a:ext cx="657943" cy="87348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956" y="3808103"/>
            <a:ext cx="4063295" cy="12355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5265420"/>
            <a:ext cx="8351520" cy="1455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69702" y="1585090"/>
            <a:ext cx="7638415" cy="20588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5392"/>
                </a:solidFill>
                <a:latin typeface="Segoe UI Light"/>
                <a:cs typeface="Segoe UI Light"/>
              </a:rPr>
              <a:t>Introduction</a:t>
            </a:r>
            <a:endParaRPr sz="1600">
              <a:latin typeface="Segoe UI Light"/>
              <a:cs typeface="Segoe UI Light"/>
            </a:endParaRPr>
          </a:p>
          <a:p>
            <a:pPr marL="12700" marR="353060">
              <a:lnSpc>
                <a:spcPct val="100000"/>
              </a:lnSpc>
              <a:spcBef>
                <a:spcPts val="35"/>
              </a:spcBef>
            </a:pP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haversine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formula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determines</a:t>
            </a:r>
            <a:r>
              <a:rPr sz="1000" spc="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great-circle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distance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between</a:t>
            </a:r>
            <a:r>
              <a:rPr sz="1000" dirty="0">
                <a:latin typeface="Consolas"/>
                <a:cs typeface="Consolas"/>
              </a:rPr>
              <a:t> two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points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on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sphere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given their 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longitudes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and latitudes.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Important in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navigation,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it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 special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case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 a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more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general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formula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in 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spherical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trigonometry,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law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haversines,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that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relates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 sides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and angles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spherical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triangles.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5392"/>
                </a:solidFill>
                <a:latin typeface="Segoe UI Light"/>
                <a:cs typeface="Segoe UI Light"/>
              </a:rPr>
              <a:t>Usage</a:t>
            </a:r>
            <a:endParaRPr sz="1600">
              <a:latin typeface="Segoe UI Light"/>
              <a:cs typeface="Segoe UI Light"/>
            </a:endParaRPr>
          </a:p>
          <a:p>
            <a:pPr marL="12700" marR="5080">
              <a:lnSpc>
                <a:spcPct val="100000"/>
              </a:lnSpc>
              <a:spcBef>
                <a:spcPts val="35"/>
              </a:spcBef>
            </a:pPr>
            <a:r>
              <a:rPr sz="1000" spc="-5" dirty="0">
                <a:latin typeface="Consolas"/>
                <a:cs typeface="Consolas"/>
              </a:rPr>
              <a:t>Why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did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use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this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formula?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First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all, I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believe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Earth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is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round/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elliptical.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I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am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 not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Flat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Earth 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Believer!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Jokes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aside when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doing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Google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research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for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integrating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my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005392"/>
                </a:solidFill>
                <a:latin typeface="Consolas"/>
                <a:cs typeface="Consolas"/>
              </a:rPr>
              <a:t>ADGGoogleMaps</a:t>
            </a:r>
            <a:r>
              <a:rPr sz="10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005392"/>
                </a:solidFill>
                <a:latin typeface="Consolas"/>
                <a:cs typeface="Consolas"/>
              </a:rPr>
              <a:t>API</a:t>
            </a:r>
            <a:r>
              <a:rPr sz="10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with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Python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function 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to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calculate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the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distance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using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two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distinct sets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of {longitudinal,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latitudinal}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list sets.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Haversine was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the </a:t>
            </a:r>
            <a:r>
              <a:rPr sz="1000" spc="-53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trigonometric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solution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to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solve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my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requirements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above.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5392"/>
                </a:solidFill>
                <a:latin typeface="Segoe UI Light"/>
                <a:cs typeface="Segoe UI Light"/>
              </a:rPr>
              <a:t>Formula</a:t>
            </a:r>
            <a:endParaRPr sz="16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7225" y="432565"/>
            <a:ext cx="3041651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Haversine</a:t>
            </a:r>
            <a:r>
              <a:rPr spc="-55" dirty="0"/>
              <a:t> </a:t>
            </a:r>
            <a:r>
              <a:rPr spc="-15" dirty="0"/>
              <a:t>formula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9845" y="1778258"/>
            <a:ext cx="6770371" cy="3790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collection methodology: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(Web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Scrapping)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u="sng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2"/>
              </a:rPr>
              <a:t>Wikipedia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(Transforming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Learning)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Hot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Encoding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Machine Learning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dropping irrelevant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(EDA)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927100" marR="252095" indent="-521970">
              <a:lnSpc>
                <a:spcPct val="70000"/>
              </a:lnSpc>
              <a:spcBef>
                <a:spcPts val="101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Plotting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Scatter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Graphs,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Bar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Graphs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show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relationships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show patterns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interactive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Folium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Plotly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Dash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analysis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build,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tune,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5" y="301245"/>
            <a:ext cx="280035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Methodology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842" y="1825756"/>
            <a:ext cx="3553967" cy="37078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9" y="6464986"/>
            <a:ext cx="1536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5" y="432565"/>
            <a:ext cx="2650491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ADGSQLSERVER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7223" y="6375911"/>
            <a:ext cx="6800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Git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H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ub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465" y="1814582"/>
            <a:ext cx="5988051" cy="3534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Introduction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basically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I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just wanted an easier way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get my data into my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python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programming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by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coding my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own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module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powered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by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ODBC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simplify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my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code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32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Implementation</a:t>
            </a:r>
            <a:endParaRPr sz="1800">
              <a:latin typeface="Segoe UI"/>
              <a:cs typeface="Segoe UI"/>
            </a:endParaRPr>
          </a:p>
          <a:p>
            <a:pPr marL="12700" marR="3643629">
              <a:lnSpc>
                <a:spcPct val="100000"/>
              </a:lnSpc>
              <a:spcBef>
                <a:spcPts val="2160"/>
              </a:spcBef>
            </a:pP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Pull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data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 from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columns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Extract 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Records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Run</a:t>
            </a:r>
            <a:r>
              <a:rPr sz="1800" spc="-5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Stored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Procedures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….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0899" y="3180588"/>
            <a:ext cx="6057900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094217" y="6426810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51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7" y="432567"/>
            <a:ext cx="2967991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Python</a:t>
            </a:r>
            <a:r>
              <a:rPr spc="-45" dirty="0"/>
              <a:t> </a:t>
            </a:r>
            <a:r>
              <a:rPr spc="-15" dirty="0"/>
              <a:t>Anywhere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813" y="1788414"/>
            <a:ext cx="13779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Introduction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811" y="2337060"/>
            <a:ext cx="5971540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94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I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wanted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put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my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python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website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running</a:t>
            </a:r>
            <a:r>
              <a:rPr sz="1800" spc="-4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24/7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 on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cloud so anyone can view it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then I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came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across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PythonAnywhere.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Implementation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We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Flask in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/www/</a:t>
            </a:r>
            <a:r>
              <a:rPr sz="1800" spc="1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on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docker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 Linux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container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We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have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two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files flask_app.py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,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wsgi.py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These</a:t>
            </a:r>
            <a:r>
              <a:rPr sz="1800" spc="-4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are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files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that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our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website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5392"/>
                </a:solidFill>
                <a:latin typeface="Segoe UI"/>
                <a:cs typeface="Segoe UI"/>
              </a:rPr>
              <a:t>Pricing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Free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but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 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are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restricted to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hitting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renew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button 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every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3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months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and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cannot link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domain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up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our own 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private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domain. 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We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only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can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 one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instance 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of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a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website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per month.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9783" y="2181233"/>
            <a:ext cx="2212340" cy="8044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500"/>
              </a:lnSpc>
              <a:spcBef>
                <a:spcPts val="95"/>
              </a:spcBef>
            </a:pP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Python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Anywhere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Link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URL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Link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to</a:t>
            </a:r>
            <a:r>
              <a:rPr sz="1800" u="heavy" spc="-2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live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website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5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45" y="4870810"/>
            <a:ext cx="43199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Segoe UI Light"/>
                <a:cs typeface="Segoe UI Light"/>
              </a:rPr>
              <a:t>Method</a:t>
            </a:r>
            <a:r>
              <a:rPr sz="6000" spc="10" dirty="0">
                <a:latin typeface="Segoe UI Light"/>
                <a:cs typeface="Segoe UI Light"/>
              </a:rPr>
              <a:t>o</a:t>
            </a:r>
            <a:r>
              <a:rPr sz="6000" spc="-5" dirty="0">
                <a:latin typeface="Segoe UI Light"/>
                <a:cs typeface="Segoe UI Light"/>
              </a:rPr>
              <a:t>logy</a:t>
            </a:r>
            <a:endParaRPr sz="60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6539" y="6464986"/>
            <a:ext cx="1536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1561" y="1489498"/>
            <a:ext cx="9159875" cy="3244478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following datasets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collected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L="469900" lvl="1" indent="-228600">
              <a:lnSpc>
                <a:spcPct val="100000"/>
              </a:lnSpc>
              <a:spcBef>
                <a:spcPts val="844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worked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 data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gathered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16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API.</a:t>
            </a:r>
            <a:endParaRPr sz="1600">
              <a:latin typeface="Arial MT"/>
              <a:cs typeface="Arial MT"/>
            </a:endParaRPr>
          </a:p>
          <a:p>
            <a:pPr marL="297180" marR="962660" lvl="1" indent="-56515">
              <a:lnSpc>
                <a:spcPct val="1719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give us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launches, including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used, </a:t>
            </a:r>
            <a:r>
              <a:rPr sz="1600" spc="-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16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delivered,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specifications,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specifications, and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outcome.</a:t>
            </a:r>
            <a:endParaRPr sz="160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predict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whether</a:t>
            </a:r>
            <a:r>
              <a:rPr sz="16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 will attempt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not.</a:t>
            </a:r>
            <a:endParaRPr sz="160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143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16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endpoints,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URL,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starts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api.spacexdata.com/v4/.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469900" marR="5080" lvl="1" indent="-228600">
              <a:lnSpc>
                <a:spcPts val="1660"/>
              </a:lnSpc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popular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source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obtaining Falcon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scraping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BeautifulSoup.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1939" y="6426810"/>
            <a:ext cx="10287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8"/>
            <a:ext cx="12191999" cy="13441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25" y="301245"/>
            <a:ext cx="280035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Methodology</a:t>
            </a:r>
            <a:endParaRPr sz="4000"/>
          </a:p>
        </p:txBody>
      </p:sp>
      <p:grpSp>
        <p:nvGrpSpPr>
          <p:cNvPr id="7" name="object 7"/>
          <p:cNvGrpSpPr/>
          <p:nvPr/>
        </p:nvGrpSpPr>
        <p:grpSpPr>
          <a:xfrm>
            <a:off x="2348232" y="1490473"/>
            <a:ext cx="9671685" cy="4702175"/>
            <a:chOff x="2348229" y="1490472"/>
            <a:chExt cx="9671685" cy="47021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8339" y="1490472"/>
              <a:ext cx="2441448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2363" y="2298191"/>
              <a:ext cx="1487424" cy="14858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726947" y="0"/>
                  </a:moveTo>
                  <a:lnTo>
                    <a:pt x="80771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1" y="984504"/>
                  </a:lnTo>
                  <a:lnTo>
                    <a:pt x="726947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1" y="0"/>
                  </a:lnTo>
                  <a:lnTo>
                    <a:pt x="726947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7" y="984504"/>
                  </a:lnTo>
                  <a:lnTo>
                    <a:pt x="80771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11734" y="5233169"/>
            <a:ext cx="565151" cy="537327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1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R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43077" y="5195069"/>
            <a:ext cx="2185671" cy="997585"/>
            <a:chOff x="3243072" y="5195061"/>
            <a:chExt cx="2185670" cy="9975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3072" y="5593079"/>
              <a:ext cx="170687" cy="1996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20" y="903732"/>
                  </a:lnTo>
                  <a:lnTo>
                    <a:pt x="807720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20" y="80772"/>
                  </a:lnTo>
                  <a:lnTo>
                    <a:pt x="807720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880" y="5593079"/>
              <a:ext cx="170687" cy="1996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90999" y="5236922"/>
            <a:ext cx="657860" cy="8778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rmali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.csv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6520" y="4704716"/>
            <a:ext cx="1470025" cy="14080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SpaceX</a:t>
            </a:r>
            <a:r>
              <a:rPr sz="24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API</a:t>
            </a:r>
            <a:endParaRPr sz="2400">
              <a:latin typeface="Segoe UI Light"/>
              <a:cs typeface="Segoe UI Light"/>
            </a:endParaRPr>
          </a:p>
          <a:p>
            <a:pPr marL="115570" algn="ctr">
              <a:lnSpc>
                <a:spcPts val="1380"/>
              </a:lnSpc>
              <a:spcBef>
                <a:spcPts val="131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200">
              <a:latin typeface="Calibri"/>
              <a:cs typeface="Calibri"/>
            </a:endParaRPr>
          </a:p>
          <a:p>
            <a:pPr marL="570865" marR="443230" indent="-5080" algn="just">
              <a:lnSpc>
                <a:spcPts val="1320"/>
              </a:lnSpc>
              <a:spcBef>
                <a:spcPts val="8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tur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aceX  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200">
              <a:latin typeface="Calibri"/>
              <a:cs typeface="Calibri"/>
            </a:endParaRPr>
          </a:p>
          <a:p>
            <a:pPr marL="114935" algn="ctr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.JSON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51196" y="4649470"/>
            <a:ext cx="959485" cy="1238250"/>
            <a:chOff x="6251194" y="4649470"/>
            <a:chExt cx="959485" cy="1238250"/>
          </a:xfrm>
        </p:grpSpPr>
        <p:sp>
          <p:nvSpPr>
            <p:cNvPr id="23" name="object 23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0" y="0"/>
                  </a:lnTo>
                  <a:lnTo>
                    <a:pt x="0" y="515492"/>
                  </a:lnTo>
                  <a:lnTo>
                    <a:pt x="438276" y="515492"/>
                  </a:lnTo>
                  <a:lnTo>
                    <a:pt x="438276" y="563879"/>
                  </a:lnTo>
                  <a:lnTo>
                    <a:pt x="640079" y="422909"/>
                  </a:lnTo>
                  <a:lnTo>
                    <a:pt x="438276" y="281939"/>
                  </a:lnTo>
                  <a:lnTo>
                    <a:pt x="438276" y="330326"/>
                  </a:lnTo>
                  <a:lnTo>
                    <a:pt x="185166" y="330326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BBD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185166" y="330326"/>
                  </a:lnTo>
                  <a:lnTo>
                    <a:pt x="438276" y="330326"/>
                  </a:lnTo>
                  <a:lnTo>
                    <a:pt x="438276" y="281939"/>
                  </a:lnTo>
                  <a:lnTo>
                    <a:pt x="640079" y="422909"/>
                  </a:lnTo>
                  <a:lnTo>
                    <a:pt x="438276" y="563879"/>
                  </a:lnTo>
                  <a:lnTo>
                    <a:pt x="438276" y="515492"/>
                  </a:lnTo>
                  <a:lnTo>
                    <a:pt x="0" y="515492"/>
                  </a:lnTo>
                  <a:lnTo>
                    <a:pt x="0" y="0"/>
                  </a:lnTo>
                  <a:lnTo>
                    <a:pt x="185166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3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49"/>
                  </a:lnTo>
                  <a:lnTo>
                    <a:pt x="8691" y="595431"/>
                  </a:lnTo>
                  <a:lnTo>
                    <a:pt x="32385" y="630554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48"/>
                  </a:lnTo>
                  <a:lnTo>
                    <a:pt x="914018" y="630554"/>
                  </a:lnTo>
                  <a:lnTo>
                    <a:pt x="937712" y="595431"/>
                  </a:lnTo>
                  <a:lnTo>
                    <a:pt x="946403" y="552449"/>
                  </a:lnTo>
                  <a:lnTo>
                    <a:pt x="946403" y="110489"/>
                  </a:lnTo>
                  <a:lnTo>
                    <a:pt x="937712" y="67508"/>
                  </a:lnTo>
                  <a:lnTo>
                    <a:pt x="914019" y="32384"/>
                  </a:lnTo>
                  <a:lnTo>
                    <a:pt x="878895" y="8691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91"/>
                  </a:lnTo>
                  <a:lnTo>
                    <a:pt x="914019" y="32384"/>
                  </a:lnTo>
                  <a:lnTo>
                    <a:pt x="937712" y="67508"/>
                  </a:lnTo>
                  <a:lnTo>
                    <a:pt x="946403" y="110489"/>
                  </a:lnTo>
                  <a:lnTo>
                    <a:pt x="946403" y="552449"/>
                  </a:lnTo>
                  <a:lnTo>
                    <a:pt x="937712" y="595431"/>
                  </a:lnTo>
                  <a:lnTo>
                    <a:pt x="914018" y="630554"/>
                  </a:lnTo>
                  <a:lnTo>
                    <a:pt x="878895" y="654248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4"/>
                  </a:lnTo>
                  <a:lnTo>
                    <a:pt x="8691" y="595431"/>
                  </a:lnTo>
                  <a:lnTo>
                    <a:pt x="0" y="552449"/>
                  </a:lnTo>
                  <a:lnTo>
                    <a:pt x="0" y="11048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31079" y="4744288"/>
            <a:ext cx="800100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1155"/>
              </a:lnSpc>
              <a:spcBef>
                <a:spcPts val="95"/>
              </a:spcBef>
            </a:pPr>
            <a:r>
              <a:rPr sz="1000" spc="-15" dirty="0">
                <a:solidFill>
                  <a:srgbClr val="4471C4"/>
                </a:solidFill>
                <a:latin typeface="Calibri"/>
                <a:cs typeface="Calibri"/>
              </a:rPr>
              <a:t>G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10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H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ML</a:t>
            </a:r>
            <a:endParaRPr sz="1000">
              <a:latin typeface="Calibri"/>
              <a:cs typeface="Calibri"/>
            </a:endParaRPr>
          </a:p>
          <a:p>
            <a:pPr marL="12700" marR="5080" algn="ctr">
              <a:lnSpc>
                <a:spcPts val="1090"/>
              </a:lnSpc>
              <a:spcBef>
                <a:spcPts val="85"/>
              </a:spcBef>
            </a:pP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Response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from </a:t>
            </a:r>
            <a:r>
              <a:rPr sz="1000" spc="-2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Wikipedia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36056" y="5393182"/>
            <a:ext cx="959485" cy="1238250"/>
            <a:chOff x="7036054" y="5393182"/>
            <a:chExt cx="959485" cy="1238250"/>
          </a:xfrm>
        </p:grpSpPr>
        <p:sp>
          <p:nvSpPr>
            <p:cNvPr id="29" name="object 29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0" y="0"/>
                  </a:lnTo>
                  <a:lnTo>
                    <a:pt x="0" y="514108"/>
                  </a:lnTo>
                  <a:lnTo>
                    <a:pt x="438912" y="514108"/>
                  </a:lnTo>
                  <a:lnTo>
                    <a:pt x="438912" y="562355"/>
                  </a:lnTo>
                  <a:lnTo>
                    <a:pt x="640079" y="421766"/>
                  </a:lnTo>
                  <a:lnTo>
                    <a:pt x="438912" y="281177"/>
                  </a:lnTo>
                  <a:lnTo>
                    <a:pt x="438912" y="329425"/>
                  </a:lnTo>
                  <a:lnTo>
                    <a:pt x="184658" y="329425"/>
                  </a:lnTo>
                  <a:lnTo>
                    <a:pt x="184658" y="0"/>
                  </a:lnTo>
                  <a:close/>
                </a:path>
              </a:pathLst>
            </a:custGeom>
            <a:solidFill>
              <a:srgbClr val="FF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184658" y="329425"/>
                  </a:lnTo>
                  <a:lnTo>
                    <a:pt x="438912" y="329425"/>
                  </a:lnTo>
                  <a:lnTo>
                    <a:pt x="438912" y="281177"/>
                  </a:lnTo>
                  <a:lnTo>
                    <a:pt x="640079" y="421766"/>
                  </a:lnTo>
                  <a:lnTo>
                    <a:pt x="438912" y="562355"/>
                  </a:lnTo>
                  <a:lnTo>
                    <a:pt x="438912" y="514108"/>
                  </a:lnTo>
                  <a:lnTo>
                    <a:pt x="0" y="514108"/>
                  </a:lnTo>
                  <a:lnTo>
                    <a:pt x="0" y="0"/>
                  </a:lnTo>
                  <a:lnTo>
                    <a:pt x="184658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4" y="0"/>
                  </a:moveTo>
                  <a:lnTo>
                    <a:pt x="110490" y="0"/>
                  </a:lnTo>
                  <a:lnTo>
                    <a:pt x="67508" y="8691"/>
                  </a:lnTo>
                  <a:lnTo>
                    <a:pt x="32385" y="32385"/>
                  </a:lnTo>
                  <a:lnTo>
                    <a:pt x="8691" y="67508"/>
                  </a:lnTo>
                  <a:lnTo>
                    <a:pt x="0" y="110490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90" y="662940"/>
                  </a:lnTo>
                  <a:lnTo>
                    <a:pt x="835914" y="662940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490"/>
                  </a:lnTo>
                  <a:lnTo>
                    <a:pt x="937712" y="67508"/>
                  </a:lnTo>
                  <a:lnTo>
                    <a:pt x="914019" y="32385"/>
                  </a:lnTo>
                  <a:lnTo>
                    <a:pt x="878895" y="8691"/>
                  </a:lnTo>
                  <a:lnTo>
                    <a:pt x="83591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90"/>
                  </a:moveTo>
                  <a:lnTo>
                    <a:pt x="8691" y="67508"/>
                  </a:lnTo>
                  <a:lnTo>
                    <a:pt x="32385" y="32385"/>
                  </a:lnTo>
                  <a:lnTo>
                    <a:pt x="67508" y="8691"/>
                  </a:lnTo>
                  <a:lnTo>
                    <a:pt x="110490" y="0"/>
                  </a:lnTo>
                  <a:lnTo>
                    <a:pt x="835914" y="0"/>
                  </a:lnTo>
                  <a:lnTo>
                    <a:pt x="878895" y="8691"/>
                  </a:lnTo>
                  <a:lnTo>
                    <a:pt x="914019" y="32385"/>
                  </a:lnTo>
                  <a:lnTo>
                    <a:pt x="937712" y="67508"/>
                  </a:lnTo>
                  <a:lnTo>
                    <a:pt x="946403" y="110490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4" y="662940"/>
                  </a:lnTo>
                  <a:lnTo>
                    <a:pt x="110490" y="662940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49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22418" y="5489553"/>
            <a:ext cx="788671" cy="44973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254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Extract data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1000" spc="-15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ing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b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tiful  soup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20916" y="6138417"/>
            <a:ext cx="959485" cy="675640"/>
            <a:chOff x="7820914" y="6138417"/>
            <a:chExt cx="959485" cy="675640"/>
          </a:xfrm>
        </p:grpSpPr>
        <p:sp>
          <p:nvSpPr>
            <p:cNvPr id="35" name="object 35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835913" y="0"/>
                  </a:moveTo>
                  <a:lnTo>
                    <a:pt x="110489" y="0"/>
                  </a:lnTo>
                  <a:lnTo>
                    <a:pt x="67508" y="8684"/>
                  </a:lnTo>
                  <a:lnTo>
                    <a:pt x="32385" y="32369"/>
                  </a:lnTo>
                  <a:lnTo>
                    <a:pt x="8691" y="67497"/>
                  </a:lnTo>
                  <a:lnTo>
                    <a:pt x="0" y="110515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515"/>
                  </a:lnTo>
                  <a:lnTo>
                    <a:pt x="937712" y="67497"/>
                  </a:lnTo>
                  <a:lnTo>
                    <a:pt x="914019" y="32369"/>
                  </a:lnTo>
                  <a:lnTo>
                    <a:pt x="878895" y="8684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0" y="110515"/>
                  </a:moveTo>
                  <a:lnTo>
                    <a:pt x="8691" y="67497"/>
                  </a:lnTo>
                  <a:lnTo>
                    <a:pt x="32385" y="32369"/>
                  </a:lnTo>
                  <a:lnTo>
                    <a:pt x="67508" y="8684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84"/>
                  </a:lnTo>
                  <a:lnTo>
                    <a:pt x="914019" y="32369"/>
                  </a:lnTo>
                  <a:lnTo>
                    <a:pt x="937712" y="67497"/>
                  </a:lnTo>
                  <a:lnTo>
                    <a:pt x="946403" y="110515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5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95336" y="6234184"/>
            <a:ext cx="812165" cy="44973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Normalize</a:t>
            </a:r>
            <a:r>
              <a:rPr sz="1000" spc="-5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data </a:t>
            </a:r>
            <a:r>
              <a:rPr sz="1000" spc="-2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flat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data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file</a:t>
            </a:r>
            <a:r>
              <a:rPr sz="10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such</a:t>
            </a:r>
            <a:r>
              <a:rPr sz="10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as</a:t>
            </a:r>
            <a:r>
              <a:rPr sz="10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.csv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34199" y="4742815"/>
            <a:ext cx="19761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Segoe UI Light"/>
                <a:cs typeface="Segoe UI Light"/>
              </a:rPr>
              <a:t>Web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Scrapping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5" y="132587"/>
            <a:ext cx="4593591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68" y="1061670"/>
            <a:ext cx="2864485" cy="2385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dirty="0">
                <a:latin typeface="Segoe UI Light"/>
                <a:cs typeface="Segoe UI Light"/>
              </a:rPr>
              <a:t>Data</a:t>
            </a:r>
            <a:r>
              <a:rPr spc="-30" dirty="0">
                <a:latin typeface="Segoe UI Light"/>
                <a:cs typeface="Segoe UI Light"/>
              </a:rPr>
              <a:t> </a:t>
            </a:r>
            <a:r>
              <a:rPr dirty="0">
                <a:latin typeface="Segoe UI Light"/>
                <a:cs typeface="Segoe UI Light"/>
              </a:rPr>
              <a:t>collection</a:t>
            </a:r>
            <a:r>
              <a:rPr spc="-40" dirty="0">
                <a:latin typeface="Segoe UI Light"/>
                <a:cs typeface="Segoe UI Light"/>
              </a:rPr>
              <a:t> </a:t>
            </a:r>
            <a:r>
              <a:rPr dirty="0">
                <a:latin typeface="Segoe UI Light"/>
                <a:cs typeface="Segoe UI Light"/>
              </a:rPr>
              <a:t>–</a:t>
            </a:r>
          </a:p>
          <a:p>
            <a:pPr marL="12700">
              <a:lnSpc>
                <a:spcPts val="3650"/>
              </a:lnSpc>
            </a:pPr>
            <a:r>
              <a:rPr dirty="0">
                <a:latin typeface="Segoe UI Light"/>
                <a:cs typeface="Segoe UI Light"/>
              </a:rPr>
              <a:t>SpaceX</a:t>
            </a:r>
            <a:r>
              <a:rPr spc="-65" dirty="0">
                <a:latin typeface="Segoe UI Light"/>
                <a:cs typeface="Segoe UI Light"/>
              </a:rPr>
              <a:t> </a:t>
            </a:r>
            <a:r>
              <a:rPr dirty="0">
                <a:latin typeface="Segoe UI Light"/>
                <a:cs typeface="Segoe UI Light"/>
              </a:rPr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558031" y="2375916"/>
            <a:ext cx="3482340" cy="601980"/>
            <a:chOff x="5558028" y="2375916"/>
            <a:chExt cx="3482340" cy="601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8028" y="2375916"/>
              <a:ext cx="1607820" cy="601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3468" y="2388108"/>
              <a:ext cx="1866900" cy="28193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530601" y="553880"/>
            <a:ext cx="5629911" cy="5259070"/>
            <a:chOff x="5530596" y="553880"/>
            <a:chExt cx="5629910" cy="52590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6548" y="3109751"/>
              <a:ext cx="3863703" cy="24235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5477255"/>
              <a:ext cx="3299459" cy="3352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0596" y="553880"/>
              <a:ext cx="4983480" cy="5073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256276" y="6111248"/>
            <a:ext cx="4739640" cy="663575"/>
            <a:chOff x="5256276" y="6111240"/>
            <a:chExt cx="4739640" cy="66357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4893" y="6431368"/>
              <a:ext cx="4731022" cy="3429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6276" y="6111240"/>
              <a:ext cx="4206239" cy="33528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336037" y="4894834"/>
            <a:ext cx="582931" cy="378460"/>
            <a:chOff x="2336038" y="4894834"/>
            <a:chExt cx="582930" cy="378460"/>
          </a:xfrm>
        </p:grpSpPr>
        <p:sp>
          <p:nvSpPr>
            <p:cNvPr id="15" name="object 15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427481" y="0"/>
                  </a:moveTo>
                  <a:lnTo>
                    <a:pt x="142494" y="0"/>
                  </a:lnTo>
                  <a:lnTo>
                    <a:pt x="142494" y="182880"/>
                  </a:lnTo>
                  <a:lnTo>
                    <a:pt x="0" y="182880"/>
                  </a:lnTo>
                  <a:lnTo>
                    <a:pt x="284988" y="365760"/>
                  </a:lnTo>
                  <a:lnTo>
                    <a:pt x="569976" y="182880"/>
                  </a:lnTo>
                  <a:lnTo>
                    <a:pt x="427481" y="182880"/>
                  </a:lnTo>
                  <a:lnTo>
                    <a:pt x="427481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0" y="182880"/>
                  </a:moveTo>
                  <a:lnTo>
                    <a:pt x="142494" y="182880"/>
                  </a:lnTo>
                  <a:lnTo>
                    <a:pt x="142494" y="0"/>
                  </a:lnTo>
                  <a:lnTo>
                    <a:pt x="427481" y="0"/>
                  </a:lnTo>
                  <a:lnTo>
                    <a:pt x="427481" y="182880"/>
                  </a:lnTo>
                  <a:lnTo>
                    <a:pt x="569976" y="182880"/>
                  </a:lnTo>
                  <a:lnTo>
                    <a:pt x="284988" y="365760"/>
                  </a:lnTo>
                  <a:lnTo>
                    <a:pt x="0" y="18288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40566" y="5267705"/>
            <a:ext cx="2373631" cy="49949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.csv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8485" y="2272175"/>
            <a:ext cx="3199251" cy="256054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408049" y="3771653"/>
            <a:ext cx="654051" cy="44973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API returns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paceX</a:t>
            </a:r>
            <a:r>
              <a:rPr sz="10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data  in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 .JSON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8684" y="2988691"/>
            <a:ext cx="615951" cy="3097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1000" spc="-15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10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paceX  REST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API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7578" y="2670815"/>
            <a:ext cx="702945" cy="45076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Filter DF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for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Falcon</a:t>
            </a:r>
            <a:r>
              <a:rPr sz="10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9</a:t>
            </a:r>
            <a:r>
              <a:rPr sz="10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only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75"/>
              </a:lnSpc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/</a:t>
            </a:r>
            <a:r>
              <a:rPr sz="10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Clean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 Data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70670" y="1434083"/>
            <a:ext cx="4698047" cy="49455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584316" y="150117"/>
            <a:ext cx="279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.Getting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Response</a:t>
            </a:r>
            <a:r>
              <a:rPr sz="1800" b="1" spc="-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4317" y="1076074"/>
            <a:ext cx="35159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2.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Converting</a:t>
            </a:r>
            <a:r>
              <a:rPr sz="1800" b="1" spc="-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Response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.json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9976" y="1991108"/>
            <a:ext cx="37572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3.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Apply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custom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functions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clean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6479" y="2711580"/>
            <a:ext cx="39789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4.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Assign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list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to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dictionary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then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6033" y="5779112"/>
            <a:ext cx="43808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5.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Filter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export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 flat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file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(.csv)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49928" y="684022"/>
            <a:ext cx="6823709" cy="5452110"/>
            <a:chOff x="5249926" y="684022"/>
            <a:chExt cx="6823709" cy="5452110"/>
          </a:xfrm>
        </p:grpSpPr>
        <p:sp>
          <p:nvSpPr>
            <p:cNvPr id="29" name="object 29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207518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391" y="20065"/>
                  </a:lnTo>
                  <a:lnTo>
                    <a:pt x="252083" y="27267"/>
                  </a:lnTo>
                  <a:lnTo>
                    <a:pt x="290887" y="47319"/>
                  </a:lnTo>
                  <a:lnTo>
                    <a:pt x="321480" y="77892"/>
                  </a:lnTo>
                  <a:lnTo>
                    <a:pt x="341539" y="116659"/>
                  </a:lnTo>
                  <a:lnTo>
                    <a:pt x="348742" y="161289"/>
                  </a:lnTo>
                  <a:lnTo>
                    <a:pt x="348742" y="750188"/>
                  </a:lnTo>
                  <a:lnTo>
                    <a:pt x="341540" y="794819"/>
                  </a:lnTo>
                  <a:lnTo>
                    <a:pt x="321488" y="833586"/>
                  </a:lnTo>
                  <a:lnTo>
                    <a:pt x="290915" y="864159"/>
                  </a:lnTo>
                  <a:lnTo>
                    <a:pt x="252148" y="884211"/>
                  </a:lnTo>
                  <a:lnTo>
                    <a:pt x="207518" y="891413"/>
                  </a:lnTo>
                  <a:lnTo>
                    <a:pt x="104013" y="891413"/>
                  </a:lnTo>
                  <a:lnTo>
                    <a:pt x="104013" y="809243"/>
                  </a:lnTo>
                  <a:lnTo>
                    <a:pt x="0" y="901445"/>
                  </a:lnTo>
                  <a:lnTo>
                    <a:pt x="104013" y="993648"/>
                  </a:lnTo>
                  <a:lnTo>
                    <a:pt x="104013" y="911478"/>
                  </a:lnTo>
                  <a:lnTo>
                    <a:pt x="207518" y="911478"/>
                  </a:lnTo>
                  <a:lnTo>
                    <a:pt x="250377" y="905714"/>
                  </a:lnTo>
                  <a:lnTo>
                    <a:pt x="288901" y="889446"/>
                  </a:lnTo>
                  <a:lnTo>
                    <a:pt x="321548" y="864219"/>
                  </a:lnTo>
                  <a:lnTo>
                    <a:pt x="346775" y="831572"/>
                  </a:lnTo>
                  <a:lnTo>
                    <a:pt x="363043" y="793048"/>
                  </a:lnTo>
                  <a:lnTo>
                    <a:pt x="368808" y="750188"/>
                  </a:lnTo>
                  <a:lnTo>
                    <a:pt x="368808" y="161289"/>
                  </a:lnTo>
                  <a:lnTo>
                    <a:pt x="363043" y="118430"/>
                  </a:lnTo>
                  <a:lnTo>
                    <a:pt x="346775" y="79906"/>
                  </a:lnTo>
                  <a:lnTo>
                    <a:pt x="321548" y="47259"/>
                  </a:lnTo>
                  <a:lnTo>
                    <a:pt x="288901" y="22032"/>
                  </a:lnTo>
                  <a:lnTo>
                    <a:pt x="250377" y="5764"/>
                  </a:lnTo>
                  <a:lnTo>
                    <a:pt x="2075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0" y="0"/>
                  </a:moveTo>
                  <a:lnTo>
                    <a:pt x="207518" y="0"/>
                  </a:lnTo>
                  <a:lnTo>
                    <a:pt x="250377" y="5764"/>
                  </a:lnTo>
                  <a:lnTo>
                    <a:pt x="288901" y="22032"/>
                  </a:lnTo>
                  <a:lnTo>
                    <a:pt x="321548" y="47259"/>
                  </a:lnTo>
                  <a:lnTo>
                    <a:pt x="346775" y="79906"/>
                  </a:lnTo>
                  <a:lnTo>
                    <a:pt x="363043" y="118430"/>
                  </a:lnTo>
                  <a:lnTo>
                    <a:pt x="368808" y="161289"/>
                  </a:lnTo>
                  <a:lnTo>
                    <a:pt x="368808" y="750188"/>
                  </a:lnTo>
                  <a:lnTo>
                    <a:pt x="363043" y="793048"/>
                  </a:lnTo>
                  <a:lnTo>
                    <a:pt x="346775" y="831572"/>
                  </a:lnTo>
                  <a:lnTo>
                    <a:pt x="321548" y="864219"/>
                  </a:lnTo>
                  <a:lnTo>
                    <a:pt x="288901" y="889446"/>
                  </a:lnTo>
                  <a:lnTo>
                    <a:pt x="250377" y="905714"/>
                  </a:lnTo>
                  <a:lnTo>
                    <a:pt x="207518" y="911478"/>
                  </a:lnTo>
                  <a:lnTo>
                    <a:pt x="104013" y="911478"/>
                  </a:lnTo>
                  <a:lnTo>
                    <a:pt x="104013" y="993648"/>
                  </a:lnTo>
                  <a:lnTo>
                    <a:pt x="0" y="901445"/>
                  </a:lnTo>
                  <a:lnTo>
                    <a:pt x="104013" y="809243"/>
                  </a:lnTo>
                  <a:lnTo>
                    <a:pt x="104013" y="891413"/>
                  </a:lnTo>
                  <a:lnTo>
                    <a:pt x="207518" y="891413"/>
                  </a:lnTo>
                  <a:lnTo>
                    <a:pt x="252148" y="884211"/>
                  </a:lnTo>
                  <a:lnTo>
                    <a:pt x="290915" y="864159"/>
                  </a:lnTo>
                  <a:lnTo>
                    <a:pt x="321488" y="833586"/>
                  </a:lnTo>
                  <a:lnTo>
                    <a:pt x="341540" y="794819"/>
                  </a:lnTo>
                  <a:lnTo>
                    <a:pt x="348742" y="750188"/>
                  </a:lnTo>
                  <a:lnTo>
                    <a:pt x="348742" y="161289"/>
                  </a:lnTo>
                  <a:lnTo>
                    <a:pt x="341539" y="116659"/>
                  </a:lnTo>
                  <a:lnTo>
                    <a:pt x="321480" y="77892"/>
                  </a:lnTo>
                  <a:lnTo>
                    <a:pt x="290887" y="47319"/>
                  </a:lnTo>
                  <a:lnTo>
                    <a:pt x="252083" y="27267"/>
                  </a:lnTo>
                  <a:lnTo>
                    <a:pt x="207391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2180970" y="446532"/>
                  </a:moveTo>
                  <a:lnTo>
                    <a:pt x="1949068" y="669798"/>
                  </a:lnTo>
                  <a:lnTo>
                    <a:pt x="2180970" y="893063"/>
                  </a:lnTo>
                  <a:lnTo>
                    <a:pt x="2180970" y="684276"/>
                  </a:lnTo>
                  <a:lnTo>
                    <a:pt x="2262378" y="684276"/>
                  </a:lnTo>
                  <a:lnTo>
                    <a:pt x="2308807" y="681153"/>
                  </a:lnTo>
                  <a:lnTo>
                    <a:pt x="2353338" y="672055"/>
                  </a:lnTo>
                  <a:lnTo>
                    <a:pt x="2395561" y="657391"/>
                  </a:lnTo>
                  <a:lnTo>
                    <a:pt x="2399690" y="655320"/>
                  </a:lnTo>
                  <a:lnTo>
                    <a:pt x="2180970" y="655320"/>
                  </a:lnTo>
                  <a:lnTo>
                    <a:pt x="2180970" y="446532"/>
                  </a:lnTo>
                  <a:close/>
                </a:path>
                <a:path w="2604770" h="893444">
                  <a:moveTo>
                    <a:pt x="2262378" y="0"/>
                  </a:moveTo>
                  <a:lnTo>
                    <a:pt x="0" y="0"/>
                  </a:lnTo>
                  <a:lnTo>
                    <a:pt x="0" y="28828"/>
                  </a:lnTo>
                  <a:lnTo>
                    <a:pt x="2262378" y="28828"/>
                  </a:lnTo>
                  <a:lnTo>
                    <a:pt x="2308662" y="32227"/>
                  </a:lnTo>
                  <a:lnTo>
                    <a:pt x="2352843" y="42099"/>
                  </a:lnTo>
                  <a:lnTo>
                    <a:pt x="2394434" y="57958"/>
                  </a:lnTo>
                  <a:lnTo>
                    <a:pt x="2432950" y="79320"/>
                  </a:lnTo>
                  <a:lnTo>
                    <a:pt x="2467906" y="105699"/>
                  </a:lnTo>
                  <a:lnTo>
                    <a:pt x="2498816" y="136609"/>
                  </a:lnTo>
                  <a:lnTo>
                    <a:pt x="2525195" y="171565"/>
                  </a:lnTo>
                  <a:lnTo>
                    <a:pt x="2546557" y="210081"/>
                  </a:lnTo>
                  <a:lnTo>
                    <a:pt x="2562416" y="251672"/>
                  </a:lnTo>
                  <a:lnTo>
                    <a:pt x="2572288" y="295853"/>
                  </a:lnTo>
                  <a:lnTo>
                    <a:pt x="2575686" y="342138"/>
                  </a:lnTo>
                  <a:lnTo>
                    <a:pt x="2572288" y="388419"/>
                  </a:lnTo>
                  <a:lnTo>
                    <a:pt x="2562416" y="432592"/>
                  </a:lnTo>
                  <a:lnTo>
                    <a:pt x="2546557" y="474171"/>
                  </a:lnTo>
                  <a:lnTo>
                    <a:pt x="2525195" y="512672"/>
                  </a:lnTo>
                  <a:lnTo>
                    <a:pt x="2498816" y="547611"/>
                  </a:lnTo>
                  <a:lnTo>
                    <a:pt x="2467906" y="578504"/>
                  </a:lnTo>
                  <a:lnTo>
                    <a:pt x="2432950" y="604866"/>
                  </a:lnTo>
                  <a:lnTo>
                    <a:pt x="2394434" y="626213"/>
                  </a:lnTo>
                  <a:lnTo>
                    <a:pt x="2352843" y="642060"/>
                  </a:lnTo>
                  <a:lnTo>
                    <a:pt x="2308662" y="651924"/>
                  </a:lnTo>
                  <a:lnTo>
                    <a:pt x="2262378" y="655320"/>
                  </a:lnTo>
                  <a:lnTo>
                    <a:pt x="2399690" y="655320"/>
                  </a:lnTo>
                  <a:lnTo>
                    <a:pt x="2435069" y="637568"/>
                  </a:lnTo>
                  <a:lnTo>
                    <a:pt x="2471456" y="612992"/>
                  </a:lnTo>
                  <a:lnTo>
                    <a:pt x="2504312" y="584072"/>
                  </a:lnTo>
                  <a:lnTo>
                    <a:pt x="2533232" y="551216"/>
                  </a:lnTo>
                  <a:lnTo>
                    <a:pt x="2557808" y="514829"/>
                  </a:lnTo>
                  <a:lnTo>
                    <a:pt x="2577631" y="475321"/>
                  </a:lnTo>
                  <a:lnTo>
                    <a:pt x="2592295" y="433098"/>
                  </a:lnTo>
                  <a:lnTo>
                    <a:pt x="2601393" y="388567"/>
                  </a:lnTo>
                  <a:lnTo>
                    <a:pt x="2604515" y="342138"/>
                  </a:lnTo>
                  <a:lnTo>
                    <a:pt x="2601393" y="295708"/>
                  </a:lnTo>
                  <a:lnTo>
                    <a:pt x="2592295" y="251177"/>
                  </a:lnTo>
                  <a:lnTo>
                    <a:pt x="2577631" y="208954"/>
                  </a:lnTo>
                  <a:lnTo>
                    <a:pt x="2557808" y="169446"/>
                  </a:lnTo>
                  <a:lnTo>
                    <a:pt x="2533232" y="133059"/>
                  </a:lnTo>
                  <a:lnTo>
                    <a:pt x="2504313" y="100202"/>
                  </a:lnTo>
                  <a:lnTo>
                    <a:pt x="2471456" y="71283"/>
                  </a:lnTo>
                  <a:lnTo>
                    <a:pt x="2435069" y="46707"/>
                  </a:lnTo>
                  <a:lnTo>
                    <a:pt x="2395561" y="26884"/>
                  </a:lnTo>
                  <a:lnTo>
                    <a:pt x="2353338" y="12220"/>
                  </a:lnTo>
                  <a:lnTo>
                    <a:pt x="2308807" y="3122"/>
                  </a:lnTo>
                  <a:lnTo>
                    <a:pt x="22623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0" y="0"/>
                  </a:moveTo>
                  <a:lnTo>
                    <a:pt x="2262378" y="0"/>
                  </a:lnTo>
                  <a:lnTo>
                    <a:pt x="2308807" y="3122"/>
                  </a:lnTo>
                  <a:lnTo>
                    <a:pt x="2353338" y="12220"/>
                  </a:lnTo>
                  <a:lnTo>
                    <a:pt x="2395561" y="26884"/>
                  </a:lnTo>
                  <a:lnTo>
                    <a:pt x="2435069" y="46707"/>
                  </a:lnTo>
                  <a:lnTo>
                    <a:pt x="2471456" y="71283"/>
                  </a:lnTo>
                  <a:lnTo>
                    <a:pt x="2504313" y="100202"/>
                  </a:lnTo>
                  <a:lnTo>
                    <a:pt x="2533232" y="133059"/>
                  </a:lnTo>
                  <a:lnTo>
                    <a:pt x="2557808" y="169446"/>
                  </a:lnTo>
                  <a:lnTo>
                    <a:pt x="2577631" y="208954"/>
                  </a:lnTo>
                  <a:lnTo>
                    <a:pt x="2592295" y="251177"/>
                  </a:lnTo>
                  <a:lnTo>
                    <a:pt x="2601393" y="295708"/>
                  </a:lnTo>
                  <a:lnTo>
                    <a:pt x="2604515" y="342138"/>
                  </a:lnTo>
                  <a:lnTo>
                    <a:pt x="2601393" y="388567"/>
                  </a:lnTo>
                  <a:lnTo>
                    <a:pt x="2592295" y="433098"/>
                  </a:lnTo>
                  <a:lnTo>
                    <a:pt x="2577631" y="475321"/>
                  </a:lnTo>
                  <a:lnTo>
                    <a:pt x="2557808" y="514829"/>
                  </a:lnTo>
                  <a:lnTo>
                    <a:pt x="2533232" y="551216"/>
                  </a:lnTo>
                  <a:lnTo>
                    <a:pt x="2504312" y="584072"/>
                  </a:lnTo>
                  <a:lnTo>
                    <a:pt x="2471456" y="612992"/>
                  </a:lnTo>
                  <a:lnTo>
                    <a:pt x="2435069" y="637568"/>
                  </a:lnTo>
                  <a:lnTo>
                    <a:pt x="2395561" y="657391"/>
                  </a:lnTo>
                  <a:lnTo>
                    <a:pt x="2353338" y="672055"/>
                  </a:lnTo>
                  <a:lnTo>
                    <a:pt x="2308807" y="681153"/>
                  </a:lnTo>
                  <a:lnTo>
                    <a:pt x="2262378" y="684276"/>
                  </a:lnTo>
                  <a:lnTo>
                    <a:pt x="2180970" y="684276"/>
                  </a:lnTo>
                  <a:lnTo>
                    <a:pt x="2180970" y="893063"/>
                  </a:lnTo>
                  <a:lnTo>
                    <a:pt x="1949068" y="669798"/>
                  </a:lnTo>
                  <a:lnTo>
                    <a:pt x="2180970" y="446532"/>
                  </a:lnTo>
                  <a:lnTo>
                    <a:pt x="2180970" y="655320"/>
                  </a:lnTo>
                  <a:lnTo>
                    <a:pt x="2262378" y="655320"/>
                  </a:lnTo>
                  <a:lnTo>
                    <a:pt x="2308662" y="651924"/>
                  </a:lnTo>
                  <a:lnTo>
                    <a:pt x="2352843" y="642060"/>
                  </a:lnTo>
                  <a:lnTo>
                    <a:pt x="2394434" y="626213"/>
                  </a:lnTo>
                  <a:lnTo>
                    <a:pt x="2432950" y="604866"/>
                  </a:lnTo>
                  <a:lnTo>
                    <a:pt x="2467906" y="578504"/>
                  </a:lnTo>
                  <a:lnTo>
                    <a:pt x="2498816" y="547611"/>
                  </a:lnTo>
                  <a:lnTo>
                    <a:pt x="2525195" y="512672"/>
                  </a:lnTo>
                  <a:lnTo>
                    <a:pt x="2546557" y="474171"/>
                  </a:lnTo>
                  <a:lnTo>
                    <a:pt x="2562416" y="432592"/>
                  </a:lnTo>
                  <a:lnTo>
                    <a:pt x="2572288" y="388419"/>
                  </a:lnTo>
                  <a:lnTo>
                    <a:pt x="2575686" y="342138"/>
                  </a:lnTo>
                  <a:lnTo>
                    <a:pt x="2572288" y="295853"/>
                  </a:lnTo>
                  <a:lnTo>
                    <a:pt x="2562416" y="251672"/>
                  </a:lnTo>
                  <a:lnTo>
                    <a:pt x="2546557" y="210081"/>
                  </a:lnTo>
                  <a:lnTo>
                    <a:pt x="2525195" y="171565"/>
                  </a:lnTo>
                  <a:lnTo>
                    <a:pt x="2498816" y="136609"/>
                  </a:lnTo>
                  <a:lnTo>
                    <a:pt x="2467906" y="105699"/>
                  </a:lnTo>
                  <a:lnTo>
                    <a:pt x="2432950" y="79320"/>
                  </a:lnTo>
                  <a:lnTo>
                    <a:pt x="2394434" y="57958"/>
                  </a:lnTo>
                  <a:lnTo>
                    <a:pt x="2352843" y="42099"/>
                  </a:lnTo>
                  <a:lnTo>
                    <a:pt x="2308662" y="32227"/>
                  </a:lnTo>
                  <a:lnTo>
                    <a:pt x="2262378" y="28828"/>
                  </a:lnTo>
                  <a:lnTo>
                    <a:pt x="0" y="288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1253998" y="0"/>
                  </a:moveTo>
                  <a:lnTo>
                    <a:pt x="0" y="0"/>
                  </a:lnTo>
                  <a:lnTo>
                    <a:pt x="0" y="16332"/>
                  </a:lnTo>
                  <a:lnTo>
                    <a:pt x="1253998" y="16332"/>
                  </a:lnTo>
                  <a:lnTo>
                    <a:pt x="1303202" y="22941"/>
                  </a:lnTo>
                  <a:lnTo>
                    <a:pt x="1347408" y="41594"/>
                  </a:lnTo>
                  <a:lnTo>
                    <a:pt x="1384855" y="70526"/>
                  </a:lnTo>
                  <a:lnTo>
                    <a:pt x="1413782" y="107973"/>
                  </a:lnTo>
                  <a:lnTo>
                    <a:pt x="1432430" y="152172"/>
                  </a:lnTo>
                  <a:lnTo>
                    <a:pt x="1439037" y="201358"/>
                  </a:lnTo>
                  <a:lnTo>
                    <a:pt x="1439037" y="226936"/>
                  </a:lnTo>
                  <a:lnTo>
                    <a:pt x="1432430" y="276122"/>
                  </a:lnTo>
                  <a:lnTo>
                    <a:pt x="1413782" y="320321"/>
                  </a:lnTo>
                  <a:lnTo>
                    <a:pt x="1384855" y="357768"/>
                  </a:lnTo>
                  <a:lnTo>
                    <a:pt x="1347408" y="386700"/>
                  </a:lnTo>
                  <a:lnTo>
                    <a:pt x="1303202" y="405353"/>
                  </a:lnTo>
                  <a:lnTo>
                    <a:pt x="1253998" y="411962"/>
                  </a:lnTo>
                  <a:lnTo>
                    <a:pt x="129794" y="411962"/>
                  </a:lnTo>
                  <a:lnTo>
                    <a:pt x="129794" y="380009"/>
                  </a:lnTo>
                  <a:lnTo>
                    <a:pt x="0" y="420128"/>
                  </a:lnTo>
                  <a:lnTo>
                    <a:pt x="129794" y="460248"/>
                  </a:lnTo>
                  <a:lnTo>
                    <a:pt x="129794" y="428294"/>
                  </a:lnTo>
                  <a:lnTo>
                    <a:pt x="1253998" y="428294"/>
                  </a:lnTo>
                  <a:lnTo>
                    <a:pt x="1300185" y="422977"/>
                  </a:lnTo>
                  <a:lnTo>
                    <a:pt x="1342582" y="407829"/>
                  </a:lnTo>
                  <a:lnTo>
                    <a:pt x="1379981" y="384060"/>
                  </a:lnTo>
                  <a:lnTo>
                    <a:pt x="1411172" y="352878"/>
                  </a:lnTo>
                  <a:lnTo>
                    <a:pt x="1434948" y="315491"/>
                  </a:lnTo>
                  <a:lnTo>
                    <a:pt x="1450100" y="273108"/>
                  </a:lnTo>
                  <a:lnTo>
                    <a:pt x="1455420" y="226936"/>
                  </a:lnTo>
                  <a:lnTo>
                    <a:pt x="1455420" y="201358"/>
                  </a:lnTo>
                  <a:lnTo>
                    <a:pt x="1450100" y="155190"/>
                  </a:lnTo>
                  <a:lnTo>
                    <a:pt x="1434948" y="112808"/>
                  </a:lnTo>
                  <a:lnTo>
                    <a:pt x="1411172" y="75421"/>
                  </a:lnTo>
                  <a:lnTo>
                    <a:pt x="1379981" y="44238"/>
                  </a:lnTo>
                  <a:lnTo>
                    <a:pt x="1342582" y="20467"/>
                  </a:lnTo>
                  <a:lnTo>
                    <a:pt x="1300185" y="5318"/>
                  </a:lnTo>
                  <a:lnTo>
                    <a:pt x="12539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0" y="0"/>
                  </a:moveTo>
                  <a:lnTo>
                    <a:pt x="1253998" y="0"/>
                  </a:lnTo>
                  <a:lnTo>
                    <a:pt x="1300185" y="5318"/>
                  </a:lnTo>
                  <a:lnTo>
                    <a:pt x="1342582" y="20467"/>
                  </a:lnTo>
                  <a:lnTo>
                    <a:pt x="1379981" y="44238"/>
                  </a:lnTo>
                  <a:lnTo>
                    <a:pt x="1411172" y="75421"/>
                  </a:lnTo>
                  <a:lnTo>
                    <a:pt x="1434948" y="112808"/>
                  </a:lnTo>
                  <a:lnTo>
                    <a:pt x="1450100" y="155190"/>
                  </a:lnTo>
                  <a:lnTo>
                    <a:pt x="1455420" y="201358"/>
                  </a:lnTo>
                  <a:lnTo>
                    <a:pt x="1455420" y="226936"/>
                  </a:lnTo>
                  <a:lnTo>
                    <a:pt x="1450100" y="273108"/>
                  </a:lnTo>
                  <a:lnTo>
                    <a:pt x="1434948" y="315491"/>
                  </a:lnTo>
                  <a:lnTo>
                    <a:pt x="1411172" y="352878"/>
                  </a:lnTo>
                  <a:lnTo>
                    <a:pt x="1379981" y="384060"/>
                  </a:lnTo>
                  <a:lnTo>
                    <a:pt x="1342582" y="407829"/>
                  </a:lnTo>
                  <a:lnTo>
                    <a:pt x="1300185" y="422977"/>
                  </a:lnTo>
                  <a:lnTo>
                    <a:pt x="1253998" y="428294"/>
                  </a:lnTo>
                  <a:lnTo>
                    <a:pt x="129794" y="428294"/>
                  </a:lnTo>
                  <a:lnTo>
                    <a:pt x="129794" y="460248"/>
                  </a:lnTo>
                  <a:lnTo>
                    <a:pt x="0" y="420128"/>
                  </a:lnTo>
                  <a:lnTo>
                    <a:pt x="129794" y="380009"/>
                  </a:lnTo>
                  <a:lnTo>
                    <a:pt x="129794" y="411962"/>
                  </a:lnTo>
                  <a:lnTo>
                    <a:pt x="1253998" y="411962"/>
                  </a:lnTo>
                  <a:lnTo>
                    <a:pt x="1303202" y="405353"/>
                  </a:lnTo>
                  <a:lnTo>
                    <a:pt x="1347408" y="386700"/>
                  </a:lnTo>
                  <a:lnTo>
                    <a:pt x="1384855" y="357768"/>
                  </a:lnTo>
                  <a:lnTo>
                    <a:pt x="1413782" y="320321"/>
                  </a:lnTo>
                  <a:lnTo>
                    <a:pt x="1432430" y="276122"/>
                  </a:lnTo>
                  <a:lnTo>
                    <a:pt x="1439037" y="226936"/>
                  </a:lnTo>
                  <a:lnTo>
                    <a:pt x="1439037" y="201358"/>
                  </a:lnTo>
                  <a:lnTo>
                    <a:pt x="1432430" y="152172"/>
                  </a:lnTo>
                  <a:lnTo>
                    <a:pt x="1413782" y="107973"/>
                  </a:lnTo>
                  <a:lnTo>
                    <a:pt x="1384855" y="70526"/>
                  </a:lnTo>
                  <a:lnTo>
                    <a:pt x="1347408" y="41594"/>
                  </a:lnTo>
                  <a:lnTo>
                    <a:pt x="1303202" y="22941"/>
                  </a:lnTo>
                  <a:lnTo>
                    <a:pt x="1253998" y="16332"/>
                  </a:lnTo>
                  <a:lnTo>
                    <a:pt x="0" y="16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405109" y="115014"/>
            <a:ext cx="15398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simplified</a:t>
            </a:r>
            <a:r>
              <a:rPr sz="1400" b="1" i="1" spc="-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flow</a:t>
            </a:r>
            <a:r>
              <a:rPr sz="1400" b="1" i="1" spc="-6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chart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8768" y="6263517"/>
            <a:ext cx="206756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GitHub</a:t>
            </a:r>
            <a:r>
              <a:rPr sz="1600" u="heavy" spc="-1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URL</a:t>
            </a:r>
            <a:r>
              <a:rPr sz="1600" u="heavy" spc="-20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to</a:t>
            </a:r>
            <a:r>
              <a:rPr sz="1600" u="heavy" spc="-20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Notebook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46539" y="6464986"/>
            <a:ext cx="1536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1473" y="1160936"/>
            <a:ext cx="3615055" cy="3209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3200" spc="-2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32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5392"/>
                </a:solidFill>
                <a:latin typeface="Calibri"/>
                <a:cs typeface="Calibri"/>
              </a:rPr>
              <a:t>collection</a:t>
            </a:r>
            <a:r>
              <a:rPr sz="32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5392"/>
                </a:solidFill>
                <a:latin typeface="Calibri"/>
                <a:cs typeface="Calibri"/>
              </a:rPr>
              <a:t>– </a:t>
            </a:r>
            <a:r>
              <a:rPr sz="3200" spc="-40" dirty="0">
                <a:solidFill>
                  <a:srgbClr val="005392"/>
                </a:solidFill>
                <a:latin typeface="Calibri"/>
                <a:cs typeface="Calibri"/>
              </a:rPr>
              <a:t>Web</a:t>
            </a:r>
            <a:endParaRPr sz="3200">
              <a:latin typeface="Calibri"/>
              <a:cs typeface="Calibri"/>
            </a:endParaRPr>
          </a:p>
          <a:p>
            <a:pPr>
              <a:lnSpc>
                <a:spcPts val="3650"/>
              </a:lnSpc>
            </a:pPr>
            <a:r>
              <a:rPr sz="3200" spc="-10" dirty="0">
                <a:solidFill>
                  <a:srgbClr val="005392"/>
                </a:solidFill>
                <a:latin typeface="Calibri"/>
                <a:cs typeface="Calibri"/>
              </a:rPr>
              <a:t>scraping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Calibri"/>
              <a:cs typeface="Calibri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Present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your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web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scraping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process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use </a:t>
            </a:r>
            <a:r>
              <a:rPr sz="1600" spc="-25" dirty="0">
                <a:solidFill>
                  <a:srgbClr val="006FC0"/>
                </a:solidFill>
                <a:latin typeface="Calibri"/>
                <a:cs typeface="Calibri"/>
              </a:rPr>
              <a:t>key</a:t>
            </a:r>
            <a:endParaRPr sz="1600">
              <a:latin typeface="Calibri"/>
              <a:cs typeface="Calibri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phrases</a:t>
            </a:r>
            <a:r>
              <a:rPr sz="16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6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flowcharts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libri"/>
              <a:cs typeface="Calibri"/>
            </a:endParaRPr>
          </a:p>
          <a:p>
            <a:pPr marR="3810">
              <a:lnSpc>
                <a:spcPct val="90100"/>
              </a:lnSpc>
            </a:pP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Add the GitHub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URL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of the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completed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web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scraping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notebook,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as an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 external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Calibri"/>
                <a:cs typeface="Calibri"/>
              </a:rPr>
              <a:t>reference </a:t>
            </a:r>
            <a:r>
              <a:rPr sz="1600" spc="-3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peer-review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purpose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535" y="132587"/>
            <a:ext cx="4593591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8773" y="1061673"/>
            <a:ext cx="3757929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32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collection</a:t>
            </a:r>
            <a:r>
              <a:rPr sz="32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–</a:t>
            </a:r>
            <a:r>
              <a:rPr sz="32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Segoe UI Light"/>
                <a:cs typeface="Segoe UI Light"/>
              </a:rPr>
              <a:t>Web </a:t>
            </a:r>
            <a:r>
              <a:rPr sz="3200" spc="-8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Scrapping</a:t>
            </a:r>
            <a:endParaRPr sz="3200">
              <a:latin typeface="Segoe UI Light"/>
              <a:cs typeface="Segoe U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54911" y="4871973"/>
            <a:ext cx="576580" cy="375920"/>
            <a:chOff x="2454910" y="4871973"/>
            <a:chExt cx="576580" cy="375920"/>
          </a:xfrm>
        </p:grpSpPr>
        <p:sp>
          <p:nvSpPr>
            <p:cNvPr id="6" name="object 6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422909" y="0"/>
                  </a:moveTo>
                  <a:lnTo>
                    <a:pt x="140969" y="0"/>
                  </a:lnTo>
                  <a:lnTo>
                    <a:pt x="140969" y="181356"/>
                  </a:lnTo>
                  <a:lnTo>
                    <a:pt x="0" y="181356"/>
                  </a:lnTo>
                  <a:lnTo>
                    <a:pt x="281939" y="362712"/>
                  </a:lnTo>
                  <a:lnTo>
                    <a:pt x="563879" y="181356"/>
                  </a:lnTo>
                  <a:lnTo>
                    <a:pt x="422909" y="181356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0" y="181356"/>
                  </a:moveTo>
                  <a:lnTo>
                    <a:pt x="140969" y="181356"/>
                  </a:lnTo>
                  <a:lnTo>
                    <a:pt x="140969" y="0"/>
                  </a:lnTo>
                  <a:lnTo>
                    <a:pt x="422909" y="0"/>
                  </a:lnTo>
                  <a:lnTo>
                    <a:pt x="422909" y="181356"/>
                  </a:lnTo>
                  <a:lnTo>
                    <a:pt x="563879" y="181356"/>
                  </a:lnTo>
                  <a:lnTo>
                    <a:pt x="281939" y="362712"/>
                  </a:lnTo>
                  <a:lnTo>
                    <a:pt x="0" y="18135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55246" y="5239258"/>
            <a:ext cx="2375535" cy="49949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.csv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029" y="2249261"/>
            <a:ext cx="3170231" cy="25377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95985" y="2843910"/>
            <a:ext cx="713105" cy="40658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" marR="5080" indent="-1905" algn="ctr">
              <a:lnSpc>
                <a:spcPct val="91700"/>
              </a:lnSpc>
              <a:spcBef>
                <a:spcPts val="190"/>
              </a:spcBef>
            </a:pP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Extract data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usi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g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 be</a:t>
            </a:r>
            <a:r>
              <a:rPr sz="900" spc="10" dirty="0">
                <a:solidFill>
                  <a:srgbClr val="4471C4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if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l 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soup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0981" y="2879220"/>
            <a:ext cx="491491" cy="538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0"/>
              </a:lnSpc>
              <a:spcBef>
                <a:spcPts val="100"/>
              </a:spcBef>
            </a:pP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Ge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t H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ML</a:t>
            </a:r>
            <a:endParaRPr sz="900">
              <a:latin typeface="Calibri"/>
              <a:cs typeface="Calibri"/>
            </a:endParaRPr>
          </a:p>
          <a:p>
            <a:pPr marL="12700" marR="6985">
              <a:lnSpc>
                <a:spcPts val="980"/>
              </a:lnSpc>
              <a:spcBef>
                <a:spcPts val="75"/>
              </a:spcBef>
            </a:pP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Response </a:t>
            </a:r>
            <a:r>
              <a:rPr sz="900" spc="-19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from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 Wi</a:t>
            </a:r>
            <a:r>
              <a:rPr sz="900" spc="-10" dirty="0">
                <a:solidFill>
                  <a:srgbClr val="4471C4"/>
                </a:solidFill>
                <a:latin typeface="Calibri"/>
                <a:cs typeface="Calibri"/>
              </a:rPr>
              <a:t>k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i</a:t>
            </a:r>
            <a:r>
              <a:rPr sz="900" spc="-10" dirty="0">
                <a:solidFill>
                  <a:srgbClr val="4471C4"/>
                </a:solidFill>
                <a:latin typeface="Calibri"/>
                <a:cs typeface="Calibri"/>
              </a:rPr>
              <a:t>p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d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i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2773" y="3566926"/>
            <a:ext cx="579755" cy="533992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190"/>
              </a:spcBef>
            </a:pP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Par</a:t>
            </a:r>
            <a:r>
              <a:rPr sz="900" spc="-10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HTML 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table into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a </a:t>
            </a:r>
            <a:r>
              <a:rPr sz="900" spc="-19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List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-&gt; 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Dictionary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2268" y="941832"/>
            <a:ext cx="6730365" cy="4662170"/>
            <a:chOff x="5192267" y="941832"/>
            <a:chExt cx="6730365" cy="466217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5691" y="941832"/>
              <a:ext cx="2956559" cy="25298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2267" y="2860548"/>
              <a:ext cx="3192780" cy="13792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0853" y="4851612"/>
              <a:ext cx="2465930" cy="75213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375148" y="5603747"/>
            <a:ext cx="6105525" cy="1050290"/>
            <a:chOff x="5375147" y="5603747"/>
            <a:chExt cx="6105525" cy="105029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2271" y="5603747"/>
              <a:ext cx="3208020" cy="2727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5147" y="6347459"/>
              <a:ext cx="4002024" cy="306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207390" y="0"/>
                  </a:moveTo>
                  <a:lnTo>
                    <a:pt x="0" y="0"/>
                  </a:lnTo>
                  <a:lnTo>
                    <a:pt x="0" y="20129"/>
                  </a:lnTo>
                  <a:lnTo>
                    <a:pt x="207390" y="20129"/>
                  </a:lnTo>
                  <a:lnTo>
                    <a:pt x="252083" y="27328"/>
                  </a:lnTo>
                  <a:lnTo>
                    <a:pt x="290887" y="47375"/>
                  </a:lnTo>
                  <a:lnTo>
                    <a:pt x="321480" y="77945"/>
                  </a:lnTo>
                  <a:lnTo>
                    <a:pt x="341539" y="116712"/>
                  </a:lnTo>
                  <a:lnTo>
                    <a:pt x="348741" y="161353"/>
                  </a:lnTo>
                  <a:lnTo>
                    <a:pt x="348741" y="535266"/>
                  </a:lnTo>
                  <a:lnTo>
                    <a:pt x="341539" y="579908"/>
                  </a:lnTo>
                  <a:lnTo>
                    <a:pt x="321480" y="618679"/>
                  </a:lnTo>
                  <a:lnTo>
                    <a:pt x="290887" y="649253"/>
                  </a:lnTo>
                  <a:lnTo>
                    <a:pt x="252083" y="669303"/>
                  </a:lnTo>
                  <a:lnTo>
                    <a:pt x="207390" y="676503"/>
                  </a:lnTo>
                  <a:lnTo>
                    <a:pt x="104012" y="676503"/>
                  </a:lnTo>
                  <a:lnTo>
                    <a:pt x="104012" y="594360"/>
                  </a:lnTo>
                  <a:lnTo>
                    <a:pt x="0" y="686562"/>
                  </a:lnTo>
                  <a:lnTo>
                    <a:pt x="104012" y="778764"/>
                  </a:lnTo>
                  <a:lnTo>
                    <a:pt x="104012" y="696620"/>
                  </a:lnTo>
                  <a:lnTo>
                    <a:pt x="207390" y="696620"/>
                  </a:lnTo>
                  <a:lnTo>
                    <a:pt x="250304" y="690856"/>
                  </a:lnTo>
                  <a:lnTo>
                    <a:pt x="288863" y="674591"/>
                  </a:lnTo>
                  <a:lnTo>
                    <a:pt x="321532" y="649362"/>
                  </a:lnTo>
                  <a:lnTo>
                    <a:pt x="346771" y="616706"/>
                  </a:lnTo>
                  <a:lnTo>
                    <a:pt x="363042" y="578162"/>
                  </a:lnTo>
                  <a:lnTo>
                    <a:pt x="368807" y="535266"/>
                  </a:lnTo>
                  <a:lnTo>
                    <a:pt x="368807" y="161353"/>
                  </a:lnTo>
                  <a:lnTo>
                    <a:pt x="363042" y="118458"/>
                  </a:lnTo>
                  <a:lnTo>
                    <a:pt x="346771" y="79914"/>
                  </a:lnTo>
                  <a:lnTo>
                    <a:pt x="321532" y="47258"/>
                  </a:lnTo>
                  <a:lnTo>
                    <a:pt x="288863" y="22028"/>
                  </a:lnTo>
                  <a:lnTo>
                    <a:pt x="250304" y="5763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0" y="0"/>
                  </a:moveTo>
                  <a:lnTo>
                    <a:pt x="207390" y="0"/>
                  </a:lnTo>
                  <a:lnTo>
                    <a:pt x="250304" y="5763"/>
                  </a:lnTo>
                  <a:lnTo>
                    <a:pt x="288863" y="22028"/>
                  </a:lnTo>
                  <a:lnTo>
                    <a:pt x="321532" y="47258"/>
                  </a:lnTo>
                  <a:lnTo>
                    <a:pt x="346771" y="79914"/>
                  </a:lnTo>
                  <a:lnTo>
                    <a:pt x="363042" y="118458"/>
                  </a:lnTo>
                  <a:lnTo>
                    <a:pt x="368807" y="161353"/>
                  </a:lnTo>
                  <a:lnTo>
                    <a:pt x="368807" y="535266"/>
                  </a:lnTo>
                  <a:lnTo>
                    <a:pt x="363042" y="578162"/>
                  </a:lnTo>
                  <a:lnTo>
                    <a:pt x="346771" y="616706"/>
                  </a:lnTo>
                  <a:lnTo>
                    <a:pt x="321532" y="649362"/>
                  </a:lnTo>
                  <a:lnTo>
                    <a:pt x="288863" y="674591"/>
                  </a:lnTo>
                  <a:lnTo>
                    <a:pt x="250304" y="690856"/>
                  </a:lnTo>
                  <a:lnTo>
                    <a:pt x="207390" y="696620"/>
                  </a:lnTo>
                  <a:lnTo>
                    <a:pt x="104012" y="696620"/>
                  </a:lnTo>
                  <a:lnTo>
                    <a:pt x="104012" y="778764"/>
                  </a:lnTo>
                  <a:lnTo>
                    <a:pt x="0" y="686562"/>
                  </a:lnTo>
                  <a:lnTo>
                    <a:pt x="104012" y="594360"/>
                  </a:lnTo>
                  <a:lnTo>
                    <a:pt x="104012" y="676503"/>
                  </a:lnTo>
                  <a:lnTo>
                    <a:pt x="207390" y="676503"/>
                  </a:lnTo>
                  <a:lnTo>
                    <a:pt x="252083" y="669303"/>
                  </a:lnTo>
                  <a:lnTo>
                    <a:pt x="290887" y="649253"/>
                  </a:lnTo>
                  <a:lnTo>
                    <a:pt x="321480" y="618679"/>
                  </a:lnTo>
                  <a:lnTo>
                    <a:pt x="341539" y="579908"/>
                  </a:lnTo>
                  <a:lnTo>
                    <a:pt x="348741" y="535266"/>
                  </a:lnTo>
                  <a:lnTo>
                    <a:pt x="348741" y="161353"/>
                  </a:lnTo>
                  <a:lnTo>
                    <a:pt x="341539" y="116712"/>
                  </a:lnTo>
                  <a:lnTo>
                    <a:pt x="321480" y="77945"/>
                  </a:lnTo>
                  <a:lnTo>
                    <a:pt x="290887" y="47375"/>
                  </a:lnTo>
                  <a:lnTo>
                    <a:pt x="252083" y="27328"/>
                  </a:lnTo>
                  <a:lnTo>
                    <a:pt x="207390" y="20129"/>
                  </a:lnTo>
                  <a:lnTo>
                    <a:pt x="0" y="201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4840" y="665995"/>
            <a:ext cx="2407919" cy="18287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7991" y="1400555"/>
            <a:ext cx="3528060" cy="21336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192273" y="2208276"/>
            <a:ext cx="3086735" cy="570230"/>
            <a:chOff x="5192267" y="2208276"/>
            <a:chExt cx="3086735" cy="57023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2267" y="2208276"/>
              <a:ext cx="2788919" cy="2133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1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5"/>
                  </a:lnTo>
                  <a:lnTo>
                    <a:pt x="104012" y="423545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1"/>
                  </a:lnTo>
                  <a:lnTo>
                    <a:pt x="207390" y="443611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1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1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1"/>
                  </a:lnTo>
                  <a:lnTo>
                    <a:pt x="104012" y="443611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5"/>
                  </a:lnTo>
                  <a:lnTo>
                    <a:pt x="207390" y="423545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1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44213" y="269828"/>
            <a:ext cx="30232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.Getting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Response</a:t>
            </a:r>
            <a:r>
              <a:rPr sz="1800" b="1" spc="-6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4211" y="976379"/>
            <a:ext cx="31140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2.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Creating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BeautifulSoup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1897" y="1820672"/>
            <a:ext cx="15735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3.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Finding</a:t>
            </a:r>
            <a:r>
              <a:rPr sz="1800" b="1" spc="-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1902" y="2467436"/>
            <a:ext cx="23907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4.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Getting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99986" y="546053"/>
            <a:ext cx="23183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5.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Creation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4212" y="4418210"/>
            <a:ext cx="43021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6.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Appending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keys </a:t>
            </a:r>
            <a:r>
              <a:rPr sz="1200" b="1" spc="-10" dirty="0">
                <a:solidFill>
                  <a:srgbClr val="1C1C1C"/>
                </a:solidFill>
                <a:latin typeface="Calibri"/>
                <a:cs typeface="Calibri"/>
              </a:rPr>
              <a:t>(refer) </a:t>
            </a:r>
            <a:r>
              <a:rPr sz="1200" b="1" spc="-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2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1C1C1C"/>
                </a:solidFill>
                <a:latin typeface="Calibri"/>
                <a:cs typeface="Calibri"/>
              </a:rPr>
              <a:t>notebook</a:t>
            </a:r>
            <a:r>
              <a:rPr sz="1200" b="1" dirty="0">
                <a:solidFill>
                  <a:srgbClr val="1C1C1C"/>
                </a:solidFill>
                <a:latin typeface="Calibri"/>
                <a:cs typeface="Calibri"/>
              </a:rPr>
              <a:t> block</a:t>
            </a:r>
            <a:r>
              <a:rPr sz="12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1C1C1C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96762" y="5220464"/>
            <a:ext cx="35782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7.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Converting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dictionary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54143" y="5910176"/>
            <a:ext cx="19805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8.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.CSV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37373" y="75442"/>
            <a:ext cx="1536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solidFill>
                  <a:srgbClr val="1C1C1C"/>
                </a:solidFill>
                <a:latin typeface="Calibri"/>
                <a:cs typeface="Calibri"/>
              </a:rPr>
              <a:t>simplified</a:t>
            </a:r>
            <a:r>
              <a:rPr sz="14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flow</a:t>
            </a:r>
            <a:r>
              <a:rPr sz="1400" b="1" i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spc="-5" dirty="0">
                <a:solidFill>
                  <a:srgbClr val="1C1C1C"/>
                </a:solidFill>
                <a:latin typeface="Calibri"/>
                <a:cs typeface="Calibri"/>
              </a:rPr>
              <a:t>chart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93941" y="725169"/>
            <a:ext cx="381635" cy="538480"/>
            <a:chOff x="8393938" y="725169"/>
            <a:chExt cx="381635" cy="538480"/>
          </a:xfrm>
        </p:grpSpPr>
        <p:sp>
          <p:nvSpPr>
            <p:cNvPr id="38" name="object 38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0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4"/>
                  </a:lnTo>
                  <a:lnTo>
                    <a:pt x="104012" y="423544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0"/>
                  </a:lnTo>
                  <a:lnTo>
                    <a:pt x="207390" y="443610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0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0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0"/>
                  </a:lnTo>
                  <a:lnTo>
                    <a:pt x="104012" y="443610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4"/>
                  </a:lnTo>
                  <a:lnTo>
                    <a:pt x="207390" y="423544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0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644131" y="3465321"/>
            <a:ext cx="4284980" cy="1734820"/>
            <a:chOff x="7644130" y="3465321"/>
            <a:chExt cx="4284980" cy="1734820"/>
          </a:xfrm>
        </p:grpSpPr>
        <p:sp>
          <p:nvSpPr>
            <p:cNvPr id="41" name="object 41"/>
            <p:cNvSpPr/>
            <p:nvPr/>
          </p:nvSpPr>
          <p:spPr>
            <a:xfrm>
              <a:off x="9756648" y="4425060"/>
              <a:ext cx="365760" cy="343535"/>
            </a:xfrm>
            <a:custGeom>
              <a:avLst/>
              <a:gdLst/>
              <a:ahLst/>
              <a:cxnLst/>
              <a:rect l="l" t="t" r="r" b="b"/>
              <a:pathLst>
                <a:path w="365759" h="343535">
                  <a:moveTo>
                    <a:pt x="365759" y="0"/>
                  </a:moveTo>
                  <a:lnTo>
                    <a:pt x="0" y="171703"/>
                  </a:lnTo>
                  <a:lnTo>
                    <a:pt x="365759" y="343534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6648" y="3471671"/>
              <a:ext cx="2165985" cy="1297305"/>
            </a:xfrm>
            <a:custGeom>
              <a:avLst/>
              <a:gdLst/>
              <a:ahLst/>
              <a:cxnLst/>
              <a:rect l="l" t="t" r="r" b="b"/>
              <a:pathLst>
                <a:path w="2165984" h="1297304">
                  <a:moveTo>
                    <a:pt x="0" y="0"/>
                  </a:moveTo>
                  <a:lnTo>
                    <a:pt x="1602994" y="0"/>
                  </a:lnTo>
                  <a:lnTo>
                    <a:pt x="1651544" y="2064"/>
                  </a:lnTo>
                  <a:lnTo>
                    <a:pt x="1698947" y="8146"/>
                  </a:lnTo>
                  <a:lnTo>
                    <a:pt x="1745033" y="18076"/>
                  </a:lnTo>
                  <a:lnTo>
                    <a:pt x="1789633" y="31685"/>
                  </a:lnTo>
                  <a:lnTo>
                    <a:pt x="1832579" y="48805"/>
                  </a:lnTo>
                  <a:lnTo>
                    <a:pt x="1873702" y="69267"/>
                  </a:lnTo>
                  <a:lnTo>
                    <a:pt x="1912832" y="92903"/>
                  </a:lnTo>
                  <a:lnTo>
                    <a:pt x="1949802" y="119542"/>
                  </a:lnTo>
                  <a:lnTo>
                    <a:pt x="1984443" y="149018"/>
                  </a:lnTo>
                  <a:lnTo>
                    <a:pt x="2016585" y="181160"/>
                  </a:lnTo>
                  <a:lnTo>
                    <a:pt x="2046061" y="215801"/>
                  </a:lnTo>
                  <a:lnTo>
                    <a:pt x="2072700" y="252771"/>
                  </a:lnTo>
                  <a:lnTo>
                    <a:pt x="2096336" y="291901"/>
                  </a:lnTo>
                  <a:lnTo>
                    <a:pt x="2116798" y="333024"/>
                  </a:lnTo>
                  <a:lnTo>
                    <a:pt x="2133918" y="375970"/>
                  </a:lnTo>
                  <a:lnTo>
                    <a:pt x="2147527" y="420570"/>
                  </a:lnTo>
                  <a:lnTo>
                    <a:pt x="2157457" y="466656"/>
                  </a:lnTo>
                  <a:lnTo>
                    <a:pt x="2163539" y="514059"/>
                  </a:lnTo>
                  <a:lnTo>
                    <a:pt x="2165604" y="562609"/>
                  </a:lnTo>
                  <a:lnTo>
                    <a:pt x="2163539" y="611141"/>
                  </a:lnTo>
                  <a:lnTo>
                    <a:pt x="2157457" y="658527"/>
                  </a:lnTo>
                  <a:lnTo>
                    <a:pt x="2147527" y="704598"/>
                  </a:lnTo>
                  <a:lnTo>
                    <a:pt x="2133918" y="749185"/>
                  </a:lnTo>
                  <a:lnTo>
                    <a:pt x="2116798" y="792119"/>
                  </a:lnTo>
                  <a:lnTo>
                    <a:pt x="2096336" y="833231"/>
                  </a:lnTo>
                  <a:lnTo>
                    <a:pt x="2072700" y="872353"/>
                  </a:lnTo>
                  <a:lnTo>
                    <a:pt x="2046061" y="909316"/>
                  </a:lnTo>
                  <a:lnTo>
                    <a:pt x="2016585" y="943950"/>
                  </a:lnTo>
                  <a:lnTo>
                    <a:pt x="1984443" y="976088"/>
                  </a:lnTo>
                  <a:lnTo>
                    <a:pt x="1949802" y="1005559"/>
                  </a:lnTo>
                  <a:lnTo>
                    <a:pt x="1912832" y="1032196"/>
                  </a:lnTo>
                  <a:lnTo>
                    <a:pt x="1873702" y="1055829"/>
                  </a:lnTo>
                  <a:lnTo>
                    <a:pt x="1832579" y="1076289"/>
                  </a:lnTo>
                  <a:lnTo>
                    <a:pt x="1789633" y="1093408"/>
                  </a:lnTo>
                  <a:lnTo>
                    <a:pt x="1745033" y="1107017"/>
                  </a:lnTo>
                  <a:lnTo>
                    <a:pt x="1698947" y="1116946"/>
                  </a:lnTo>
                  <a:lnTo>
                    <a:pt x="1651544" y="1123028"/>
                  </a:lnTo>
                  <a:lnTo>
                    <a:pt x="1602994" y="1125092"/>
                  </a:lnTo>
                  <a:lnTo>
                    <a:pt x="365759" y="1125092"/>
                  </a:lnTo>
                  <a:lnTo>
                    <a:pt x="365759" y="1296923"/>
                  </a:lnTo>
                  <a:lnTo>
                    <a:pt x="0" y="1125092"/>
                  </a:lnTo>
                  <a:lnTo>
                    <a:pt x="365759" y="953388"/>
                  </a:lnTo>
                  <a:lnTo>
                    <a:pt x="365759" y="1125092"/>
                  </a:lnTo>
                  <a:lnTo>
                    <a:pt x="1602994" y="1125092"/>
                  </a:lnTo>
                  <a:lnTo>
                    <a:pt x="1651544" y="1123028"/>
                  </a:lnTo>
                  <a:lnTo>
                    <a:pt x="1698947" y="1116946"/>
                  </a:lnTo>
                  <a:lnTo>
                    <a:pt x="1745033" y="1107017"/>
                  </a:lnTo>
                  <a:lnTo>
                    <a:pt x="1789633" y="1093408"/>
                  </a:lnTo>
                  <a:lnTo>
                    <a:pt x="1832579" y="1076289"/>
                  </a:lnTo>
                  <a:lnTo>
                    <a:pt x="1873702" y="1055829"/>
                  </a:lnTo>
                  <a:lnTo>
                    <a:pt x="1912832" y="1032196"/>
                  </a:lnTo>
                  <a:lnTo>
                    <a:pt x="1949802" y="1005559"/>
                  </a:lnTo>
                  <a:lnTo>
                    <a:pt x="1984443" y="976088"/>
                  </a:lnTo>
                  <a:lnTo>
                    <a:pt x="2016585" y="943950"/>
                  </a:lnTo>
                  <a:lnTo>
                    <a:pt x="2046061" y="909316"/>
                  </a:lnTo>
                  <a:lnTo>
                    <a:pt x="2072700" y="872353"/>
                  </a:lnTo>
                  <a:lnTo>
                    <a:pt x="2096336" y="833231"/>
                  </a:lnTo>
                  <a:lnTo>
                    <a:pt x="2116798" y="792119"/>
                  </a:lnTo>
                  <a:lnTo>
                    <a:pt x="2133918" y="749185"/>
                  </a:lnTo>
                  <a:lnTo>
                    <a:pt x="2147527" y="704598"/>
                  </a:lnTo>
                  <a:lnTo>
                    <a:pt x="2157457" y="658527"/>
                  </a:lnTo>
                  <a:lnTo>
                    <a:pt x="2163539" y="611141"/>
                  </a:lnTo>
                  <a:lnTo>
                    <a:pt x="2165604" y="562609"/>
                  </a:lnTo>
                  <a:lnTo>
                    <a:pt x="2163539" y="514059"/>
                  </a:lnTo>
                  <a:lnTo>
                    <a:pt x="2157457" y="466656"/>
                  </a:lnTo>
                  <a:lnTo>
                    <a:pt x="2147527" y="420570"/>
                  </a:lnTo>
                  <a:lnTo>
                    <a:pt x="2133918" y="375970"/>
                  </a:lnTo>
                  <a:lnTo>
                    <a:pt x="2116798" y="333024"/>
                  </a:lnTo>
                  <a:lnTo>
                    <a:pt x="2096336" y="291901"/>
                  </a:lnTo>
                  <a:lnTo>
                    <a:pt x="2072700" y="252771"/>
                  </a:lnTo>
                  <a:lnTo>
                    <a:pt x="2046061" y="215801"/>
                  </a:lnTo>
                  <a:lnTo>
                    <a:pt x="2016585" y="181160"/>
                  </a:lnTo>
                  <a:lnTo>
                    <a:pt x="1984443" y="149018"/>
                  </a:lnTo>
                  <a:lnTo>
                    <a:pt x="1949802" y="119542"/>
                  </a:lnTo>
                  <a:lnTo>
                    <a:pt x="1912832" y="92903"/>
                  </a:lnTo>
                  <a:lnTo>
                    <a:pt x="1873702" y="69267"/>
                  </a:lnTo>
                  <a:lnTo>
                    <a:pt x="1832579" y="48805"/>
                  </a:lnTo>
                  <a:lnTo>
                    <a:pt x="1789633" y="31685"/>
                  </a:lnTo>
                  <a:lnTo>
                    <a:pt x="1745033" y="18076"/>
                  </a:lnTo>
                  <a:lnTo>
                    <a:pt x="1698947" y="8146"/>
                  </a:lnTo>
                  <a:lnTo>
                    <a:pt x="1651544" y="2064"/>
                  </a:lnTo>
                  <a:lnTo>
                    <a:pt x="1602994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1056512" y="0"/>
                  </a:move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0" y="0"/>
                  </a:move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534289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1"/>
                  </a:lnTo>
                  <a:lnTo>
                    <a:pt x="0" y="370331"/>
                  </a:lnTo>
                  <a:lnTo>
                    <a:pt x="20193" y="370331"/>
                  </a:lnTo>
                  <a:lnTo>
                    <a:pt x="20193" y="162051"/>
                  </a:lnTo>
                  <a:lnTo>
                    <a:pt x="27423" y="117208"/>
                  </a:lnTo>
                  <a:lnTo>
                    <a:pt x="47559" y="78266"/>
                  </a:lnTo>
                  <a:lnTo>
                    <a:pt x="78266" y="47559"/>
                  </a:lnTo>
                  <a:lnTo>
                    <a:pt x="117208" y="27423"/>
                  </a:lnTo>
                  <a:lnTo>
                    <a:pt x="162051" y="20192"/>
                  </a:lnTo>
                  <a:lnTo>
                    <a:pt x="534289" y="20192"/>
                  </a:lnTo>
                  <a:lnTo>
                    <a:pt x="579118" y="27423"/>
                  </a:lnTo>
                  <a:lnTo>
                    <a:pt x="618029" y="47559"/>
                  </a:lnTo>
                  <a:lnTo>
                    <a:pt x="648698" y="78266"/>
                  </a:lnTo>
                  <a:lnTo>
                    <a:pt x="668803" y="117208"/>
                  </a:lnTo>
                  <a:lnTo>
                    <a:pt x="676021" y="162051"/>
                  </a:lnTo>
                  <a:lnTo>
                    <a:pt x="676021" y="265938"/>
                  </a:lnTo>
                  <a:lnTo>
                    <a:pt x="593598" y="265938"/>
                  </a:lnTo>
                  <a:lnTo>
                    <a:pt x="686180" y="370331"/>
                  </a:lnTo>
                  <a:lnTo>
                    <a:pt x="778764" y="265938"/>
                  </a:lnTo>
                  <a:lnTo>
                    <a:pt x="696341" y="265938"/>
                  </a:lnTo>
                  <a:lnTo>
                    <a:pt x="696341" y="162051"/>
                  </a:lnTo>
                  <a:lnTo>
                    <a:pt x="690546" y="118959"/>
                  </a:lnTo>
                  <a:lnTo>
                    <a:pt x="674195" y="80245"/>
                  </a:lnTo>
                  <a:lnTo>
                    <a:pt x="648843" y="47450"/>
                  </a:lnTo>
                  <a:lnTo>
                    <a:pt x="616039" y="22116"/>
                  </a:lnTo>
                  <a:lnTo>
                    <a:pt x="577337" y="5786"/>
                  </a:lnTo>
                  <a:lnTo>
                    <a:pt x="5342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0" y="370331"/>
                  </a:moveTo>
                  <a:lnTo>
                    <a:pt x="0" y="162051"/>
                  </a:lnTo>
                  <a:lnTo>
                    <a:pt x="5786" y="118959"/>
                  </a:lnTo>
                  <a:lnTo>
                    <a:pt x="22116" y="80245"/>
                  </a:lnTo>
                  <a:lnTo>
                    <a:pt x="47450" y="47450"/>
                  </a:lnTo>
                  <a:lnTo>
                    <a:pt x="80245" y="22116"/>
                  </a:lnTo>
                  <a:lnTo>
                    <a:pt x="118959" y="5786"/>
                  </a:lnTo>
                  <a:lnTo>
                    <a:pt x="162051" y="0"/>
                  </a:lnTo>
                  <a:lnTo>
                    <a:pt x="534289" y="0"/>
                  </a:lnTo>
                  <a:lnTo>
                    <a:pt x="577337" y="5786"/>
                  </a:lnTo>
                  <a:lnTo>
                    <a:pt x="616039" y="22116"/>
                  </a:lnTo>
                  <a:lnTo>
                    <a:pt x="648843" y="47450"/>
                  </a:lnTo>
                  <a:lnTo>
                    <a:pt x="674195" y="80245"/>
                  </a:lnTo>
                  <a:lnTo>
                    <a:pt x="690546" y="118959"/>
                  </a:lnTo>
                  <a:lnTo>
                    <a:pt x="696341" y="162051"/>
                  </a:lnTo>
                  <a:lnTo>
                    <a:pt x="696341" y="265938"/>
                  </a:lnTo>
                  <a:lnTo>
                    <a:pt x="778764" y="265938"/>
                  </a:lnTo>
                  <a:lnTo>
                    <a:pt x="686180" y="370331"/>
                  </a:lnTo>
                  <a:lnTo>
                    <a:pt x="593598" y="265938"/>
                  </a:lnTo>
                  <a:lnTo>
                    <a:pt x="676021" y="265938"/>
                  </a:lnTo>
                  <a:lnTo>
                    <a:pt x="676021" y="162051"/>
                  </a:lnTo>
                  <a:lnTo>
                    <a:pt x="668803" y="117208"/>
                  </a:lnTo>
                  <a:lnTo>
                    <a:pt x="648698" y="78266"/>
                  </a:lnTo>
                  <a:lnTo>
                    <a:pt x="618029" y="47559"/>
                  </a:lnTo>
                  <a:lnTo>
                    <a:pt x="579118" y="27423"/>
                  </a:lnTo>
                  <a:lnTo>
                    <a:pt x="534289" y="20192"/>
                  </a:lnTo>
                  <a:lnTo>
                    <a:pt x="162051" y="20192"/>
                  </a:lnTo>
                  <a:lnTo>
                    <a:pt x="117208" y="27423"/>
                  </a:lnTo>
                  <a:lnTo>
                    <a:pt x="78266" y="47559"/>
                  </a:lnTo>
                  <a:lnTo>
                    <a:pt x="47559" y="78266"/>
                  </a:lnTo>
                  <a:lnTo>
                    <a:pt x="27423" y="117208"/>
                  </a:lnTo>
                  <a:lnTo>
                    <a:pt x="20193" y="162051"/>
                  </a:lnTo>
                  <a:lnTo>
                    <a:pt x="20193" y="370331"/>
                  </a:lnTo>
                  <a:lnTo>
                    <a:pt x="0" y="370331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18768" y="6263517"/>
            <a:ext cx="206756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GitHub</a:t>
            </a:r>
            <a:r>
              <a:rPr sz="1600" u="heavy" spc="-1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URL</a:t>
            </a:r>
            <a:r>
              <a:rPr sz="1600" u="heavy" spc="-20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to</a:t>
            </a:r>
            <a:r>
              <a:rPr sz="1600" u="heavy" spc="-20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600" u="heavy" spc="-5" dirty="0">
                <a:solidFill>
                  <a:srgbClr val="24A1FF"/>
                </a:solidFill>
                <a:uFill>
                  <a:solidFill>
                    <a:srgbClr val="24A1FF"/>
                  </a:solidFill>
                </a:uFill>
                <a:latin typeface="Calibri"/>
                <a:cs typeface="Calibri"/>
                <a:hlinkClick r:id="rId11"/>
              </a:rPr>
              <a:t>Notebook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146539" y="6464986"/>
            <a:ext cx="1536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3392</Words>
  <Application>Microsoft Office PowerPoint</Application>
  <PresentationFormat>Custom</PresentationFormat>
  <Paragraphs>511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Outline</vt:lpstr>
      <vt:lpstr>Executive Summary</vt:lpstr>
      <vt:lpstr>Introduction</vt:lpstr>
      <vt:lpstr>Methodology</vt:lpstr>
      <vt:lpstr>Methodology</vt:lpstr>
      <vt:lpstr>Methodology</vt:lpstr>
      <vt:lpstr>Data collection – SpaceX API</vt:lpstr>
      <vt:lpstr>1 .Getting Response from HTML</vt:lpstr>
      <vt:lpstr>Data Wrangling</vt:lpstr>
      <vt:lpstr>EDA with Data Visualization</vt:lpstr>
      <vt:lpstr>EDA with SQL</vt:lpstr>
      <vt:lpstr>Building an interactive map with Folium</vt:lpstr>
      <vt:lpstr>Built an interactive dashboard with Flask and Dash</vt:lpstr>
      <vt:lpstr>Predictive analysis (Classification)</vt:lpstr>
      <vt:lpstr>Results</vt:lpstr>
      <vt:lpstr>EDA with Visualization</vt:lpstr>
      <vt:lpstr>Flight Number vs.  Flight Site</vt:lpstr>
      <vt:lpstr>Payload Mass vs.  Launch Site</vt:lpstr>
      <vt:lpstr>Slide 20</vt:lpstr>
      <vt:lpstr>Flight Number vs.  Orbit type</vt:lpstr>
      <vt:lpstr>Payload vs. Orbit  type</vt:lpstr>
      <vt:lpstr>Launch success  yearly trend</vt:lpstr>
      <vt:lpstr>EDA WITH</vt:lpstr>
      <vt:lpstr>Unique Launch Sites</vt:lpstr>
      <vt:lpstr>Launch site names begin with `CCA`</vt:lpstr>
      <vt:lpstr>Total Payload Mass by Customer NASA (CRS)</vt:lpstr>
      <vt:lpstr>Average Payload Mass carried by booster version F9  v1.1</vt:lpstr>
      <vt:lpstr>The date where the successful landing outcome in  drone ship was achieved</vt:lpstr>
      <vt:lpstr>Successful drone ship landing with payload between  4000 and 6000</vt:lpstr>
      <vt:lpstr>Total Number of Successful and Failure Mission  Outcomes</vt:lpstr>
      <vt:lpstr>Boosters carried maximum payload</vt:lpstr>
      <vt:lpstr>2017 Launch Records</vt:lpstr>
      <vt:lpstr>Rank success count between 2010-06-04 and  2017-03-20</vt:lpstr>
      <vt:lpstr>Interactive map with Folium</vt:lpstr>
      <vt:lpstr>All launch sites global map markers</vt:lpstr>
      <vt:lpstr>Colour Labelled Markers</vt:lpstr>
      <vt:lpstr>Working out Launch Sites distance to landmarks to find trends  with Haversine formula using CCAFS-SLC-40 as a reference</vt:lpstr>
      <vt:lpstr>Dashboard with Plotly Dash</vt:lpstr>
      <vt:lpstr>DASHBOARD – Pie chart showing the success percentage  achieved by each launch site</vt:lpstr>
      <vt:lpstr>DASHBOARD – Pie chart for the launch site with highest  launch success ratio</vt:lpstr>
      <vt:lpstr>DASHBOARD – Payload vs. Launch Outcome scatter plot for all  sites, with different payload selected in the range slider</vt:lpstr>
      <vt:lpstr>Predictive analysis (Classification)</vt:lpstr>
      <vt:lpstr>Classification Accuracy  using training data</vt:lpstr>
      <vt:lpstr>Confusion Matrix  for the Tree</vt:lpstr>
      <vt:lpstr>Conclusion</vt:lpstr>
      <vt:lpstr>Slide 47</vt:lpstr>
      <vt:lpstr>ADGGoogleMaps Module</vt:lpstr>
      <vt:lpstr>Haversine formula</vt:lpstr>
      <vt:lpstr>ADGSQLSERVER</vt:lpstr>
      <vt:lpstr>Python Anywhere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Ashlin Darius Govindasamy</dc:creator>
  <cp:lastModifiedBy>Akash Loka</cp:lastModifiedBy>
  <cp:revision>1</cp:revision>
  <dcterms:created xsi:type="dcterms:W3CDTF">2021-11-12T17:45:27Z</dcterms:created>
  <dcterms:modified xsi:type="dcterms:W3CDTF">2021-11-12T17:49:04Z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2021-11-12T00:00:00Z</vt:filetime>
  </property>
</Properties>
</file>